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341" r:id="rId2"/>
    <p:sldId id="258" r:id="rId3"/>
    <p:sldId id="380" r:id="rId4"/>
    <p:sldId id="381" r:id="rId5"/>
    <p:sldId id="321" r:id="rId6"/>
    <p:sldId id="353" r:id="rId7"/>
    <p:sldId id="359" r:id="rId8"/>
    <p:sldId id="355" r:id="rId9"/>
    <p:sldId id="322" r:id="rId10"/>
    <p:sldId id="360" r:id="rId11"/>
    <p:sldId id="368" r:id="rId12"/>
    <p:sldId id="311" r:id="rId13"/>
    <p:sldId id="367" r:id="rId14"/>
    <p:sldId id="373" r:id="rId15"/>
    <p:sldId id="349" r:id="rId16"/>
    <p:sldId id="375" r:id="rId17"/>
    <p:sldId id="384" r:id="rId18"/>
    <p:sldId id="382" r:id="rId19"/>
    <p:sldId id="376" r:id="rId20"/>
    <p:sldId id="377" r:id="rId21"/>
    <p:sldId id="266" r:id="rId22"/>
    <p:sldId id="370" r:id="rId23"/>
    <p:sldId id="371" r:id="rId24"/>
    <p:sldId id="385" r:id="rId25"/>
    <p:sldId id="348" r:id="rId26"/>
    <p:sldId id="350" r:id="rId27"/>
    <p:sldId id="372" r:id="rId28"/>
    <p:sldId id="386" r:id="rId29"/>
    <p:sldId id="383" r:id="rId30"/>
    <p:sldId id="352" r:id="rId31"/>
    <p:sldId id="387" r:id="rId32"/>
    <p:sldId id="389" r:id="rId33"/>
    <p:sldId id="388" r:id="rId34"/>
    <p:sldId id="308" r:id="rId35"/>
    <p:sldId id="271" r:id="rId36"/>
    <p:sldId id="364" r:id="rId37"/>
    <p:sldId id="363" r:id="rId38"/>
    <p:sldId id="272" r:id="rId39"/>
    <p:sldId id="273" r:id="rId40"/>
    <p:sldId id="298" r:id="rId41"/>
    <p:sldId id="297" r:id="rId42"/>
  </p:sldIdLst>
  <p:sldSz cx="9144000" cy="6858000" type="screen4x3"/>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iksson, Magnus" initials="EM" lastIdx="1" clrIdx="0">
    <p:extLst>
      <p:ext uri="{19B8F6BF-5375-455C-9EA6-DF929625EA0E}">
        <p15:presenceInfo xmlns:p15="http://schemas.microsoft.com/office/powerpoint/2012/main" userId="S::magnus.eriksson@miun.se::61419262-919d-4d1a-bbf2-09021848d7e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042" autoAdjust="0"/>
    <p:restoredTop sz="94674" autoAdjust="0"/>
  </p:normalViewPr>
  <p:slideViewPr>
    <p:cSldViewPr snapToGrid="0">
      <p:cViewPr varScale="1">
        <p:scale>
          <a:sx n="64" d="100"/>
          <a:sy n="64" d="100"/>
        </p:scale>
        <p:origin x="82" y="54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F89CD7-9FE5-429F-B9E0-AA1946CCC9BD}" type="datetimeFigureOut">
              <a:rPr lang="sv-SE" smtClean="0"/>
              <a:t>2022-08-31</a:t>
            </a:fld>
            <a:endParaRPr lang="sv-SE"/>
          </a:p>
        </p:txBody>
      </p:sp>
      <p:sp>
        <p:nvSpPr>
          <p:cNvPr id="4" name="Platshållare för bildobjekt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7C2188-90C9-4DE2-9CC5-BA3A554B7687}" type="slidenum">
              <a:rPr lang="sv-SE" smtClean="0"/>
              <a:t>‹#›</a:t>
            </a:fld>
            <a:endParaRPr lang="sv-SE"/>
          </a:p>
        </p:txBody>
      </p:sp>
    </p:spTree>
    <p:extLst>
      <p:ext uri="{BB962C8B-B14F-4D97-AF65-F5344CB8AC3E}">
        <p14:creationId xmlns:p14="http://schemas.microsoft.com/office/powerpoint/2010/main" val="1524389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 name="Google Shape;14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50" name="Google Shape;15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sv-SE"/>
              <a:t>3</a:t>
            </a:fld>
            <a:endParaRPr/>
          </a:p>
        </p:txBody>
      </p:sp>
    </p:spTree>
    <p:extLst>
      <p:ext uri="{BB962C8B-B14F-4D97-AF65-F5344CB8AC3E}">
        <p14:creationId xmlns:p14="http://schemas.microsoft.com/office/powerpoint/2010/main" val="2303022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d5e46f502b_0_2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8" name="Google Shape;498;gd5e46f502b_0_2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1200"/>
              <a:buFont typeface="Arial"/>
              <a:buChar char="•"/>
            </a:pPr>
            <a:r>
              <a:rPr lang="sv-SE"/>
              <a:t>En industriell ekonomistudent var projektledare och analyserade affärsmöjligheter</a:t>
            </a:r>
            <a:endParaRPr/>
          </a:p>
          <a:p>
            <a:pPr marL="342900" lvl="0" indent="-342900" algn="l" rtl="0">
              <a:spcBef>
                <a:spcPts val="0"/>
              </a:spcBef>
              <a:spcAft>
                <a:spcPts val="0"/>
              </a:spcAft>
              <a:buClr>
                <a:schemeClr val="dk1"/>
              </a:buClr>
              <a:buSzPts val="1200"/>
              <a:buFont typeface="Arial"/>
              <a:buChar char="•"/>
            </a:pPr>
            <a:r>
              <a:rPr lang="sv-SE"/>
              <a:t>Två elektronik-studenter designade prototypens hårdvara och gjorde mätningar</a:t>
            </a:r>
            <a:endParaRPr/>
          </a:p>
          <a:p>
            <a:pPr marL="342900" lvl="0" indent="-342900" algn="l" rtl="0">
              <a:spcBef>
                <a:spcPts val="0"/>
              </a:spcBef>
              <a:spcAft>
                <a:spcPts val="0"/>
              </a:spcAft>
              <a:buClr>
                <a:schemeClr val="dk1"/>
              </a:buClr>
              <a:buSzPts val="1200"/>
              <a:buFont typeface="Arial"/>
              <a:buChar char="•"/>
            </a:pPr>
            <a:r>
              <a:rPr lang="sv-SE"/>
              <a:t>Två datateknik- studenter utvecklade mjukvara, protokoll och användargränssnitt</a:t>
            </a:r>
            <a:endParaRPr/>
          </a:p>
          <a:p>
            <a:pPr marL="0" lvl="0" indent="0" algn="l" rtl="0">
              <a:spcBef>
                <a:spcPts val="0"/>
              </a:spcBef>
              <a:spcAft>
                <a:spcPts val="0"/>
              </a:spcAft>
              <a:buNone/>
            </a:pPr>
            <a:endParaRPr/>
          </a:p>
        </p:txBody>
      </p:sp>
      <p:sp>
        <p:nvSpPr>
          <p:cNvPr id="499" name="Google Shape;499;gd5e46f502b_0_25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sv-SE"/>
              <a:t>17</a:t>
            </a:fld>
            <a:endParaRPr/>
          </a:p>
        </p:txBody>
      </p:sp>
    </p:spTree>
    <p:extLst>
      <p:ext uri="{BB962C8B-B14F-4D97-AF65-F5344CB8AC3E}">
        <p14:creationId xmlns:p14="http://schemas.microsoft.com/office/powerpoint/2010/main" val="41405460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d5e46f502b_0_20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gd5e46f502b_0_20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sv-SE"/>
              <a:t>Lisa</a:t>
            </a:r>
            <a:endParaRPr/>
          </a:p>
        </p:txBody>
      </p:sp>
      <p:sp>
        <p:nvSpPr>
          <p:cNvPr id="240" name="Google Shape;240;gd5e46f502b_0_20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sv-SE"/>
              <a:t>18</a:t>
            </a:fld>
            <a:endParaRPr/>
          </a:p>
        </p:txBody>
      </p:sp>
    </p:spTree>
    <p:extLst>
      <p:ext uri="{BB962C8B-B14F-4D97-AF65-F5344CB8AC3E}">
        <p14:creationId xmlns:p14="http://schemas.microsoft.com/office/powerpoint/2010/main" val="37654463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endParaRPr lang="sv-SE"/>
          </a:p>
        </p:txBody>
      </p:sp>
      <p:sp>
        <p:nvSpPr>
          <p:cNvPr id="4" name="Platshållare för bildnummer 3"/>
          <p:cNvSpPr>
            <a:spLocks noGrp="1"/>
          </p:cNvSpPr>
          <p:nvPr>
            <p:ph type="sldNum" sz="quarter" idx="10"/>
          </p:nvPr>
        </p:nvSpPr>
        <p:spPr/>
        <p:txBody>
          <a:bodyPr/>
          <a:lstStyle/>
          <a:p>
            <a:fld id="{915E9850-556D-455D-8B71-8E79DDC26167}" type="slidenum">
              <a:rPr lang="sv-SE" smtClean="0"/>
              <a:pPr/>
              <a:t>21</a:t>
            </a:fld>
            <a:endParaRPr lang="sv-SE"/>
          </a:p>
        </p:txBody>
      </p:sp>
    </p:spTree>
    <p:extLst>
      <p:ext uri="{BB962C8B-B14F-4D97-AF65-F5344CB8AC3E}">
        <p14:creationId xmlns:p14="http://schemas.microsoft.com/office/powerpoint/2010/main" val="3308061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sv-SE"/>
          </a:p>
        </p:txBody>
      </p:sp>
      <p:sp>
        <p:nvSpPr>
          <p:cNvPr id="4" name="Slide Number Placeholder 3"/>
          <p:cNvSpPr>
            <a:spLocks noGrp="1"/>
          </p:cNvSpPr>
          <p:nvPr>
            <p:ph type="sldNum" sz="quarter" idx="10"/>
          </p:nvPr>
        </p:nvSpPr>
        <p:spPr/>
        <p:txBody>
          <a:bodyPr/>
          <a:lstStyle/>
          <a:p>
            <a:fld id="{915E9850-556D-455D-8B71-8E79DDC26167}" type="slidenum">
              <a:rPr lang="sv-SE" smtClean="0"/>
              <a:pPr/>
              <a:t>22</a:t>
            </a:fld>
            <a:endParaRPr lang="sv-SE"/>
          </a:p>
        </p:txBody>
      </p:sp>
    </p:spTree>
    <p:extLst>
      <p:ext uri="{BB962C8B-B14F-4D97-AF65-F5344CB8AC3E}">
        <p14:creationId xmlns:p14="http://schemas.microsoft.com/office/powerpoint/2010/main" val="799083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sv-SE"/>
          </a:p>
        </p:txBody>
      </p:sp>
      <p:sp>
        <p:nvSpPr>
          <p:cNvPr id="4" name="Slide Number Placeholder 3"/>
          <p:cNvSpPr>
            <a:spLocks noGrp="1"/>
          </p:cNvSpPr>
          <p:nvPr>
            <p:ph type="sldNum" sz="quarter" idx="10"/>
          </p:nvPr>
        </p:nvSpPr>
        <p:spPr/>
        <p:txBody>
          <a:bodyPr/>
          <a:lstStyle/>
          <a:p>
            <a:fld id="{915E9850-556D-455D-8B71-8E79DDC26167}" type="slidenum">
              <a:rPr lang="sv-SE" smtClean="0"/>
              <a:pPr/>
              <a:t>23</a:t>
            </a:fld>
            <a:endParaRPr lang="sv-SE"/>
          </a:p>
        </p:txBody>
      </p:sp>
    </p:spTree>
    <p:extLst>
      <p:ext uri="{BB962C8B-B14F-4D97-AF65-F5344CB8AC3E}">
        <p14:creationId xmlns:p14="http://schemas.microsoft.com/office/powerpoint/2010/main" val="3918777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endParaRPr lang="sv-SE"/>
          </a:p>
        </p:txBody>
      </p:sp>
      <p:sp>
        <p:nvSpPr>
          <p:cNvPr id="4" name="Platshållare för bildnummer 3"/>
          <p:cNvSpPr>
            <a:spLocks noGrp="1"/>
          </p:cNvSpPr>
          <p:nvPr>
            <p:ph type="sldNum" sz="quarter" idx="10"/>
          </p:nvPr>
        </p:nvSpPr>
        <p:spPr/>
        <p:txBody>
          <a:bodyPr/>
          <a:lstStyle/>
          <a:p>
            <a:fld id="{915E9850-556D-455D-8B71-8E79DDC26167}" type="slidenum">
              <a:rPr lang="sv-SE" smtClean="0"/>
              <a:pPr/>
              <a:t>24</a:t>
            </a:fld>
            <a:endParaRPr lang="sv-SE"/>
          </a:p>
        </p:txBody>
      </p:sp>
    </p:spTree>
    <p:extLst>
      <p:ext uri="{BB962C8B-B14F-4D97-AF65-F5344CB8AC3E}">
        <p14:creationId xmlns:p14="http://schemas.microsoft.com/office/powerpoint/2010/main" val="15091761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endParaRPr lang="sv-SE"/>
          </a:p>
        </p:txBody>
      </p:sp>
      <p:sp>
        <p:nvSpPr>
          <p:cNvPr id="4" name="Platshållare för bildnummer 3"/>
          <p:cNvSpPr>
            <a:spLocks noGrp="1"/>
          </p:cNvSpPr>
          <p:nvPr>
            <p:ph type="sldNum" sz="quarter" idx="10"/>
          </p:nvPr>
        </p:nvSpPr>
        <p:spPr/>
        <p:txBody>
          <a:bodyPr/>
          <a:lstStyle/>
          <a:p>
            <a:fld id="{915E9850-556D-455D-8B71-8E79DDC26167}" type="slidenum">
              <a:rPr lang="sv-SE" smtClean="0"/>
              <a:pPr/>
              <a:t>25</a:t>
            </a:fld>
            <a:endParaRPr lang="sv-SE"/>
          </a:p>
        </p:txBody>
      </p:sp>
    </p:spTree>
    <p:extLst>
      <p:ext uri="{BB962C8B-B14F-4D97-AF65-F5344CB8AC3E}">
        <p14:creationId xmlns:p14="http://schemas.microsoft.com/office/powerpoint/2010/main" val="2010210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endParaRPr lang="sv-SE"/>
          </a:p>
        </p:txBody>
      </p:sp>
      <p:sp>
        <p:nvSpPr>
          <p:cNvPr id="4" name="Platshållare för bildnummer 3"/>
          <p:cNvSpPr>
            <a:spLocks noGrp="1"/>
          </p:cNvSpPr>
          <p:nvPr>
            <p:ph type="sldNum" sz="quarter" idx="10"/>
          </p:nvPr>
        </p:nvSpPr>
        <p:spPr/>
        <p:txBody>
          <a:bodyPr/>
          <a:lstStyle/>
          <a:p>
            <a:fld id="{915E9850-556D-455D-8B71-8E79DDC26167}" type="slidenum">
              <a:rPr lang="sv-SE" smtClean="0"/>
              <a:pPr/>
              <a:t>26</a:t>
            </a:fld>
            <a:endParaRPr lang="sv-SE"/>
          </a:p>
        </p:txBody>
      </p:sp>
    </p:spTree>
    <p:extLst>
      <p:ext uri="{BB962C8B-B14F-4D97-AF65-F5344CB8AC3E}">
        <p14:creationId xmlns:p14="http://schemas.microsoft.com/office/powerpoint/2010/main" val="8526219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sv-SE"/>
          </a:p>
        </p:txBody>
      </p:sp>
      <p:sp>
        <p:nvSpPr>
          <p:cNvPr id="4" name="Slide Number Placeholder 3"/>
          <p:cNvSpPr>
            <a:spLocks noGrp="1"/>
          </p:cNvSpPr>
          <p:nvPr>
            <p:ph type="sldNum" sz="quarter" idx="10"/>
          </p:nvPr>
        </p:nvSpPr>
        <p:spPr/>
        <p:txBody>
          <a:bodyPr/>
          <a:lstStyle/>
          <a:p>
            <a:fld id="{915E9850-556D-455D-8B71-8E79DDC26167}" type="slidenum">
              <a:rPr lang="sv-SE" smtClean="0"/>
              <a:pPr/>
              <a:t>27</a:t>
            </a:fld>
            <a:endParaRPr lang="sv-SE"/>
          </a:p>
        </p:txBody>
      </p:sp>
    </p:spTree>
    <p:extLst>
      <p:ext uri="{BB962C8B-B14F-4D97-AF65-F5344CB8AC3E}">
        <p14:creationId xmlns:p14="http://schemas.microsoft.com/office/powerpoint/2010/main" val="11567535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sv-SE"/>
          </a:p>
        </p:txBody>
      </p:sp>
      <p:sp>
        <p:nvSpPr>
          <p:cNvPr id="4" name="Slide Number Placeholder 3"/>
          <p:cNvSpPr>
            <a:spLocks noGrp="1"/>
          </p:cNvSpPr>
          <p:nvPr>
            <p:ph type="sldNum" sz="quarter" idx="10"/>
          </p:nvPr>
        </p:nvSpPr>
        <p:spPr/>
        <p:txBody>
          <a:bodyPr/>
          <a:lstStyle/>
          <a:p>
            <a:fld id="{915E9850-556D-455D-8B71-8E79DDC26167}" type="slidenum">
              <a:rPr lang="sv-SE" smtClean="0"/>
              <a:pPr/>
              <a:t>28</a:t>
            </a:fld>
            <a:endParaRPr lang="sv-SE"/>
          </a:p>
        </p:txBody>
      </p:sp>
    </p:spTree>
    <p:extLst>
      <p:ext uri="{BB962C8B-B14F-4D97-AF65-F5344CB8AC3E}">
        <p14:creationId xmlns:p14="http://schemas.microsoft.com/office/powerpoint/2010/main" val="3692997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sv-SE"/>
              <a:t>FÖRETAGEN FÅR PRESENTERA SIG?</a:t>
            </a:r>
            <a:endParaRPr/>
          </a:p>
        </p:txBody>
      </p:sp>
      <p:sp>
        <p:nvSpPr>
          <p:cNvPr id="167" name="Google Shape;167;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sv-SE"/>
              <a:t>4</a:t>
            </a:fld>
            <a:endParaRPr/>
          </a:p>
        </p:txBody>
      </p:sp>
    </p:spTree>
    <p:extLst>
      <p:ext uri="{BB962C8B-B14F-4D97-AF65-F5344CB8AC3E}">
        <p14:creationId xmlns:p14="http://schemas.microsoft.com/office/powerpoint/2010/main" val="9661713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d5e46f502b_0_2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d5e46f502b_0_2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8" name="Google Shape;468;gd5e46f502b_0_22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sv-SE"/>
              <a:t>29</a:t>
            </a:fld>
            <a:endParaRPr/>
          </a:p>
        </p:txBody>
      </p:sp>
    </p:spTree>
    <p:extLst>
      <p:ext uri="{BB962C8B-B14F-4D97-AF65-F5344CB8AC3E}">
        <p14:creationId xmlns:p14="http://schemas.microsoft.com/office/powerpoint/2010/main" val="28020732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endParaRPr lang="sv-SE"/>
          </a:p>
        </p:txBody>
      </p:sp>
      <p:sp>
        <p:nvSpPr>
          <p:cNvPr id="4" name="Platshållare för bildnummer 3"/>
          <p:cNvSpPr>
            <a:spLocks noGrp="1"/>
          </p:cNvSpPr>
          <p:nvPr>
            <p:ph type="sldNum" sz="quarter" idx="10"/>
          </p:nvPr>
        </p:nvSpPr>
        <p:spPr/>
        <p:txBody>
          <a:bodyPr/>
          <a:lstStyle/>
          <a:p>
            <a:fld id="{915E9850-556D-455D-8B71-8E79DDC26167}" type="slidenum">
              <a:rPr lang="sv-SE" smtClean="0"/>
              <a:pPr/>
              <a:t>30</a:t>
            </a:fld>
            <a:endParaRPr lang="sv-SE"/>
          </a:p>
        </p:txBody>
      </p:sp>
    </p:spTree>
    <p:extLst>
      <p:ext uri="{BB962C8B-B14F-4D97-AF65-F5344CB8AC3E}">
        <p14:creationId xmlns:p14="http://schemas.microsoft.com/office/powerpoint/2010/main" val="40430310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Platshållare för bildobjekt 1"/>
          <p:cNvSpPr>
            <a:spLocks noGrp="1" noRot="1" noChangeAspect="1" noTextEdit="1"/>
          </p:cNvSpPr>
          <p:nvPr>
            <p:ph type="sldImg"/>
          </p:nvPr>
        </p:nvSpPr>
        <p:spPr bwMode="auto">
          <a:noFill/>
          <a:ln>
            <a:solidFill>
              <a:srgbClr val="000000"/>
            </a:solidFill>
            <a:miter lim="800000"/>
            <a:headEnd/>
            <a:tailEnd/>
          </a:ln>
        </p:spPr>
      </p:sp>
      <p:sp>
        <p:nvSpPr>
          <p:cNvPr id="47107" name="Platshållare för anteckningar 2"/>
          <p:cNvSpPr>
            <a:spLocks noGrp="1"/>
          </p:cNvSpPr>
          <p:nvPr>
            <p:ph type="body" idx="1"/>
          </p:nvPr>
        </p:nvSpPr>
        <p:spPr bwMode="auto">
          <a:noFill/>
        </p:spPr>
        <p:txBody>
          <a:bodyPr wrap="square" numCol="1" anchor="t" anchorCtr="0" compatLnSpc="1">
            <a:prstTxWarp prst="textNoShape">
              <a:avLst/>
            </a:prstTxWarp>
          </a:bodyPr>
          <a:lstStyle/>
          <a:p>
            <a:endParaRPr lang="sv-SE"/>
          </a:p>
        </p:txBody>
      </p:sp>
      <p:sp>
        <p:nvSpPr>
          <p:cNvPr id="4" name="Platshållare för bildnummer 3"/>
          <p:cNvSpPr>
            <a:spLocks noGrp="1"/>
          </p:cNvSpPr>
          <p:nvPr>
            <p:ph type="sldNum" sz="quarter" idx="5"/>
          </p:nvPr>
        </p:nvSpPr>
        <p:spPr/>
        <p:txBody>
          <a:bodyPr/>
          <a:lstStyle/>
          <a:p>
            <a:pPr>
              <a:defRPr/>
            </a:pPr>
            <a:fld id="{85973288-1498-45ED-B173-B3E88E3F2781}" type="slidenum">
              <a:rPr lang="sv-SE" smtClean="0"/>
              <a:pPr>
                <a:defRPr/>
              </a:pPr>
              <a:t>34</a:t>
            </a:fld>
            <a:endParaRPr lang="sv-SE"/>
          </a:p>
        </p:txBody>
      </p:sp>
    </p:spTree>
    <p:extLst>
      <p:ext uri="{BB962C8B-B14F-4D97-AF65-F5344CB8AC3E}">
        <p14:creationId xmlns:p14="http://schemas.microsoft.com/office/powerpoint/2010/main" val="434269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Platshållare för bildobjekt 1"/>
          <p:cNvSpPr>
            <a:spLocks noGrp="1" noRot="1" noChangeAspect="1" noTextEdit="1"/>
          </p:cNvSpPr>
          <p:nvPr>
            <p:ph type="sldImg"/>
          </p:nvPr>
        </p:nvSpPr>
        <p:spPr bwMode="auto">
          <a:noFill/>
          <a:ln>
            <a:solidFill>
              <a:srgbClr val="000000"/>
            </a:solidFill>
            <a:miter lim="800000"/>
            <a:headEnd/>
            <a:tailEnd/>
          </a:ln>
        </p:spPr>
      </p:sp>
      <p:sp>
        <p:nvSpPr>
          <p:cNvPr id="48131" name="Platshållare för anteckningar 2"/>
          <p:cNvSpPr>
            <a:spLocks noGrp="1"/>
          </p:cNvSpPr>
          <p:nvPr>
            <p:ph type="body" idx="1"/>
          </p:nvPr>
        </p:nvSpPr>
        <p:spPr bwMode="auto">
          <a:noFill/>
        </p:spPr>
        <p:txBody>
          <a:bodyPr wrap="square" numCol="1" anchor="t" anchorCtr="0" compatLnSpc="1">
            <a:prstTxWarp prst="textNoShape">
              <a:avLst/>
            </a:prstTxWarp>
          </a:bodyPr>
          <a:lstStyle/>
          <a:p>
            <a:endParaRPr lang="sv-SE"/>
          </a:p>
        </p:txBody>
      </p:sp>
      <p:sp>
        <p:nvSpPr>
          <p:cNvPr id="4" name="Platshållare för bildnummer 3"/>
          <p:cNvSpPr>
            <a:spLocks noGrp="1"/>
          </p:cNvSpPr>
          <p:nvPr>
            <p:ph type="sldNum" sz="quarter" idx="5"/>
          </p:nvPr>
        </p:nvSpPr>
        <p:spPr/>
        <p:txBody>
          <a:bodyPr/>
          <a:lstStyle/>
          <a:p>
            <a:pPr>
              <a:defRPr/>
            </a:pPr>
            <a:fld id="{176B95F7-273E-4AE7-87BD-9AF492C4AA9E}" type="slidenum">
              <a:rPr lang="sv-SE" smtClean="0"/>
              <a:pPr>
                <a:defRPr/>
              </a:pPr>
              <a:t>35</a:t>
            </a:fld>
            <a:endParaRPr lang="sv-SE"/>
          </a:p>
        </p:txBody>
      </p:sp>
    </p:spTree>
    <p:extLst>
      <p:ext uri="{BB962C8B-B14F-4D97-AF65-F5344CB8AC3E}">
        <p14:creationId xmlns:p14="http://schemas.microsoft.com/office/powerpoint/2010/main" val="607610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Platshållare för bildobjekt 1"/>
          <p:cNvSpPr>
            <a:spLocks noGrp="1" noRot="1" noChangeAspect="1" noTextEdit="1"/>
          </p:cNvSpPr>
          <p:nvPr>
            <p:ph type="sldImg"/>
          </p:nvPr>
        </p:nvSpPr>
        <p:spPr bwMode="auto">
          <a:noFill/>
          <a:ln>
            <a:solidFill>
              <a:srgbClr val="000000"/>
            </a:solidFill>
            <a:miter lim="800000"/>
            <a:headEnd/>
            <a:tailEnd/>
          </a:ln>
        </p:spPr>
      </p:sp>
      <p:sp>
        <p:nvSpPr>
          <p:cNvPr id="49155" name="Platshållare för anteckningar 2"/>
          <p:cNvSpPr>
            <a:spLocks noGrp="1"/>
          </p:cNvSpPr>
          <p:nvPr>
            <p:ph type="body" idx="1"/>
          </p:nvPr>
        </p:nvSpPr>
        <p:spPr bwMode="auto">
          <a:noFill/>
        </p:spPr>
        <p:txBody>
          <a:bodyPr wrap="square" numCol="1" anchor="t" anchorCtr="0" compatLnSpc="1">
            <a:prstTxWarp prst="textNoShape">
              <a:avLst/>
            </a:prstTxWarp>
          </a:bodyPr>
          <a:lstStyle/>
          <a:p>
            <a:endParaRPr lang="sv-SE"/>
          </a:p>
        </p:txBody>
      </p:sp>
      <p:sp>
        <p:nvSpPr>
          <p:cNvPr id="4" name="Platshållare för bildnummer 3"/>
          <p:cNvSpPr>
            <a:spLocks noGrp="1"/>
          </p:cNvSpPr>
          <p:nvPr>
            <p:ph type="sldNum" sz="quarter" idx="5"/>
          </p:nvPr>
        </p:nvSpPr>
        <p:spPr/>
        <p:txBody>
          <a:bodyPr/>
          <a:lstStyle/>
          <a:p>
            <a:pPr>
              <a:defRPr/>
            </a:pPr>
            <a:fld id="{CE24AAF8-EB43-413E-8852-EE62720CFB0E}" type="slidenum">
              <a:rPr lang="sv-SE" smtClean="0"/>
              <a:pPr>
                <a:defRPr/>
              </a:pPr>
              <a:t>38</a:t>
            </a:fld>
            <a:endParaRPr lang="sv-SE"/>
          </a:p>
        </p:txBody>
      </p:sp>
    </p:spTree>
    <p:extLst>
      <p:ext uri="{BB962C8B-B14F-4D97-AF65-F5344CB8AC3E}">
        <p14:creationId xmlns:p14="http://schemas.microsoft.com/office/powerpoint/2010/main" val="30031969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Platshållare för bildobjekt 1"/>
          <p:cNvSpPr>
            <a:spLocks noGrp="1" noRot="1" noChangeAspect="1" noTextEdit="1"/>
          </p:cNvSpPr>
          <p:nvPr>
            <p:ph type="sldImg"/>
          </p:nvPr>
        </p:nvSpPr>
        <p:spPr bwMode="auto">
          <a:noFill/>
          <a:ln>
            <a:solidFill>
              <a:srgbClr val="000000"/>
            </a:solidFill>
            <a:miter lim="800000"/>
            <a:headEnd/>
            <a:tailEnd/>
          </a:ln>
        </p:spPr>
      </p:sp>
      <p:sp>
        <p:nvSpPr>
          <p:cNvPr id="50179" name="Platshållare för anteckningar 2"/>
          <p:cNvSpPr>
            <a:spLocks noGrp="1"/>
          </p:cNvSpPr>
          <p:nvPr>
            <p:ph type="body" idx="1"/>
          </p:nvPr>
        </p:nvSpPr>
        <p:spPr bwMode="auto">
          <a:noFill/>
        </p:spPr>
        <p:txBody>
          <a:bodyPr wrap="square" numCol="1" anchor="t" anchorCtr="0" compatLnSpc="1">
            <a:prstTxWarp prst="textNoShape">
              <a:avLst/>
            </a:prstTxWarp>
          </a:bodyPr>
          <a:lstStyle/>
          <a:p>
            <a:endParaRPr lang="sv-SE"/>
          </a:p>
        </p:txBody>
      </p:sp>
      <p:sp>
        <p:nvSpPr>
          <p:cNvPr id="4" name="Platshållare för bildnummer 3"/>
          <p:cNvSpPr>
            <a:spLocks noGrp="1"/>
          </p:cNvSpPr>
          <p:nvPr>
            <p:ph type="sldNum" sz="quarter" idx="5"/>
          </p:nvPr>
        </p:nvSpPr>
        <p:spPr/>
        <p:txBody>
          <a:bodyPr/>
          <a:lstStyle/>
          <a:p>
            <a:pPr>
              <a:defRPr/>
            </a:pPr>
            <a:fld id="{AB59F783-C519-47BF-B251-C9E5A193A090}" type="slidenum">
              <a:rPr lang="sv-SE" smtClean="0"/>
              <a:pPr>
                <a:defRPr/>
              </a:pPr>
              <a:t>39</a:t>
            </a:fld>
            <a:endParaRPr lang="sv-SE"/>
          </a:p>
        </p:txBody>
      </p:sp>
    </p:spTree>
    <p:extLst>
      <p:ext uri="{BB962C8B-B14F-4D97-AF65-F5344CB8AC3E}">
        <p14:creationId xmlns:p14="http://schemas.microsoft.com/office/powerpoint/2010/main" val="23865388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endParaRPr lang="sv-SE"/>
          </a:p>
        </p:txBody>
      </p:sp>
      <p:sp>
        <p:nvSpPr>
          <p:cNvPr id="4" name="Platshållare för bildnummer 3"/>
          <p:cNvSpPr>
            <a:spLocks noGrp="1"/>
          </p:cNvSpPr>
          <p:nvPr>
            <p:ph type="sldNum" sz="quarter" idx="10"/>
          </p:nvPr>
        </p:nvSpPr>
        <p:spPr/>
        <p:txBody>
          <a:bodyPr/>
          <a:lstStyle/>
          <a:p>
            <a:fld id="{915E9850-556D-455D-8B71-8E79DDC26167}" type="slidenum">
              <a:rPr lang="sv-SE" smtClean="0"/>
              <a:pPr/>
              <a:t>40</a:t>
            </a:fld>
            <a:endParaRPr lang="sv-SE"/>
          </a:p>
        </p:txBody>
      </p:sp>
    </p:spTree>
    <p:extLst>
      <p:ext uri="{BB962C8B-B14F-4D97-AF65-F5344CB8AC3E}">
        <p14:creationId xmlns:p14="http://schemas.microsoft.com/office/powerpoint/2010/main" val="25591103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endParaRPr lang="sv-SE"/>
          </a:p>
        </p:txBody>
      </p:sp>
      <p:sp>
        <p:nvSpPr>
          <p:cNvPr id="4" name="Platshållare för bildnummer 3"/>
          <p:cNvSpPr>
            <a:spLocks noGrp="1"/>
          </p:cNvSpPr>
          <p:nvPr>
            <p:ph type="sldNum" sz="quarter" idx="10"/>
          </p:nvPr>
        </p:nvSpPr>
        <p:spPr/>
        <p:txBody>
          <a:bodyPr/>
          <a:lstStyle/>
          <a:p>
            <a:fld id="{915E9850-556D-455D-8B71-8E79DDC26167}" type="slidenum">
              <a:rPr lang="sv-SE" smtClean="0"/>
              <a:pPr/>
              <a:t>41</a:t>
            </a:fld>
            <a:endParaRPr lang="sv-SE"/>
          </a:p>
        </p:txBody>
      </p:sp>
    </p:spTree>
    <p:extLst>
      <p:ext uri="{BB962C8B-B14F-4D97-AF65-F5344CB8AC3E}">
        <p14:creationId xmlns:p14="http://schemas.microsoft.com/office/powerpoint/2010/main" val="2848682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endParaRPr lang="sv-SE" dirty="0"/>
          </a:p>
        </p:txBody>
      </p:sp>
      <p:sp>
        <p:nvSpPr>
          <p:cNvPr id="4" name="Platshållare för bildnummer 3"/>
          <p:cNvSpPr>
            <a:spLocks noGrp="1"/>
          </p:cNvSpPr>
          <p:nvPr>
            <p:ph type="sldNum" sz="quarter" idx="10"/>
          </p:nvPr>
        </p:nvSpPr>
        <p:spPr/>
        <p:txBody>
          <a:bodyPr/>
          <a:lstStyle/>
          <a:p>
            <a:fld id="{915E9850-556D-455D-8B71-8E79DDC26167}" type="slidenum">
              <a:rPr lang="sv-SE" smtClean="0"/>
              <a:pPr/>
              <a:t>5</a:t>
            </a:fld>
            <a:endParaRPr lang="sv-SE"/>
          </a:p>
        </p:txBody>
      </p:sp>
    </p:spTree>
    <p:extLst>
      <p:ext uri="{BB962C8B-B14F-4D97-AF65-F5344CB8AC3E}">
        <p14:creationId xmlns:p14="http://schemas.microsoft.com/office/powerpoint/2010/main" val="712156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endParaRPr lang="sv-SE"/>
          </a:p>
        </p:txBody>
      </p:sp>
      <p:sp>
        <p:nvSpPr>
          <p:cNvPr id="4" name="Platshållare för bildnummer 3"/>
          <p:cNvSpPr>
            <a:spLocks noGrp="1"/>
          </p:cNvSpPr>
          <p:nvPr>
            <p:ph type="sldNum" sz="quarter" idx="10"/>
          </p:nvPr>
        </p:nvSpPr>
        <p:spPr/>
        <p:txBody>
          <a:bodyPr/>
          <a:lstStyle/>
          <a:p>
            <a:fld id="{915E9850-556D-455D-8B71-8E79DDC26167}" type="slidenum">
              <a:rPr lang="sv-SE" smtClean="0"/>
              <a:pPr/>
              <a:t>6</a:t>
            </a:fld>
            <a:endParaRPr lang="sv-SE"/>
          </a:p>
        </p:txBody>
      </p:sp>
    </p:spTree>
    <p:extLst>
      <p:ext uri="{BB962C8B-B14F-4D97-AF65-F5344CB8AC3E}">
        <p14:creationId xmlns:p14="http://schemas.microsoft.com/office/powerpoint/2010/main" val="2454363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endParaRPr lang="sv-SE"/>
          </a:p>
        </p:txBody>
      </p:sp>
      <p:sp>
        <p:nvSpPr>
          <p:cNvPr id="4" name="Platshållare för bildnummer 3"/>
          <p:cNvSpPr>
            <a:spLocks noGrp="1"/>
          </p:cNvSpPr>
          <p:nvPr>
            <p:ph type="sldNum" sz="quarter" idx="10"/>
          </p:nvPr>
        </p:nvSpPr>
        <p:spPr/>
        <p:txBody>
          <a:bodyPr/>
          <a:lstStyle/>
          <a:p>
            <a:fld id="{915E9850-556D-455D-8B71-8E79DDC26167}" type="slidenum">
              <a:rPr lang="sv-SE" smtClean="0"/>
              <a:pPr/>
              <a:t>9</a:t>
            </a:fld>
            <a:endParaRPr lang="sv-SE"/>
          </a:p>
        </p:txBody>
      </p:sp>
    </p:spTree>
    <p:extLst>
      <p:ext uri="{BB962C8B-B14F-4D97-AF65-F5344CB8AC3E}">
        <p14:creationId xmlns:p14="http://schemas.microsoft.com/office/powerpoint/2010/main" val="824899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endParaRPr lang="sv-SE"/>
          </a:p>
        </p:txBody>
      </p:sp>
      <p:sp>
        <p:nvSpPr>
          <p:cNvPr id="4" name="Platshållare för bildnummer 3"/>
          <p:cNvSpPr>
            <a:spLocks noGrp="1"/>
          </p:cNvSpPr>
          <p:nvPr>
            <p:ph type="sldNum" sz="quarter" idx="10"/>
          </p:nvPr>
        </p:nvSpPr>
        <p:spPr/>
        <p:txBody>
          <a:bodyPr/>
          <a:lstStyle/>
          <a:p>
            <a:pPr>
              <a:defRPr/>
            </a:pPr>
            <a:fld id="{361D728B-1DBC-4385-85C5-02A7AAF4F2D9}" type="slidenum">
              <a:rPr lang="en-US" smtClean="0"/>
              <a:pPr>
                <a:defRPr/>
              </a:pPr>
              <a:t>10</a:t>
            </a:fld>
            <a:endParaRPr lang="en-US"/>
          </a:p>
        </p:txBody>
      </p:sp>
    </p:spTree>
    <p:extLst>
      <p:ext uri="{BB962C8B-B14F-4D97-AF65-F5344CB8AC3E}">
        <p14:creationId xmlns:p14="http://schemas.microsoft.com/office/powerpoint/2010/main" val="4047105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endParaRPr lang="sv-SE"/>
          </a:p>
        </p:txBody>
      </p:sp>
      <p:sp>
        <p:nvSpPr>
          <p:cNvPr id="4" name="Platshållare för bildnummer 3"/>
          <p:cNvSpPr>
            <a:spLocks noGrp="1"/>
          </p:cNvSpPr>
          <p:nvPr>
            <p:ph type="sldNum" sz="quarter" idx="10"/>
          </p:nvPr>
        </p:nvSpPr>
        <p:spPr/>
        <p:txBody>
          <a:bodyPr/>
          <a:lstStyle/>
          <a:p>
            <a:pPr>
              <a:defRPr/>
            </a:pPr>
            <a:fld id="{361D728B-1DBC-4385-85C5-02A7AAF4F2D9}" type="slidenum">
              <a:rPr lang="en-US" smtClean="0"/>
              <a:pPr>
                <a:defRPr/>
              </a:pPr>
              <a:t>12</a:t>
            </a:fld>
            <a:endParaRPr lang="en-US"/>
          </a:p>
        </p:txBody>
      </p:sp>
    </p:spTree>
    <p:extLst>
      <p:ext uri="{BB962C8B-B14F-4D97-AF65-F5344CB8AC3E}">
        <p14:creationId xmlns:p14="http://schemas.microsoft.com/office/powerpoint/2010/main" val="2903484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endParaRPr lang="sv-SE"/>
          </a:p>
        </p:txBody>
      </p:sp>
      <p:sp>
        <p:nvSpPr>
          <p:cNvPr id="4" name="Platshållare för bildnummer 3"/>
          <p:cNvSpPr>
            <a:spLocks noGrp="1"/>
          </p:cNvSpPr>
          <p:nvPr>
            <p:ph type="sldNum" sz="quarter" idx="10"/>
          </p:nvPr>
        </p:nvSpPr>
        <p:spPr/>
        <p:txBody>
          <a:bodyPr/>
          <a:lstStyle/>
          <a:p>
            <a:pPr>
              <a:defRPr/>
            </a:pPr>
            <a:fld id="{361D728B-1DBC-4385-85C5-02A7AAF4F2D9}" type="slidenum">
              <a:rPr lang="en-US" smtClean="0"/>
              <a:pPr>
                <a:defRPr/>
              </a:pPr>
              <a:t>13</a:t>
            </a:fld>
            <a:endParaRPr lang="en-US"/>
          </a:p>
        </p:txBody>
      </p:sp>
    </p:spTree>
    <p:extLst>
      <p:ext uri="{BB962C8B-B14F-4D97-AF65-F5344CB8AC3E}">
        <p14:creationId xmlns:p14="http://schemas.microsoft.com/office/powerpoint/2010/main" val="2246187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endParaRPr lang="sv-SE"/>
          </a:p>
        </p:txBody>
      </p:sp>
      <p:sp>
        <p:nvSpPr>
          <p:cNvPr id="4" name="Platshållare för bildnummer 3"/>
          <p:cNvSpPr>
            <a:spLocks noGrp="1"/>
          </p:cNvSpPr>
          <p:nvPr>
            <p:ph type="sldNum" sz="quarter" idx="10"/>
          </p:nvPr>
        </p:nvSpPr>
        <p:spPr/>
        <p:txBody>
          <a:bodyPr/>
          <a:lstStyle/>
          <a:p>
            <a:pPr>
              <a:defRPr/>
            </a:pPr>
            <a:fld id="{361D728B-1DBC-4385-85C5-02A7AAF4F2D9}" type="slidenum">
              <a:rPr lang="en-US" smtClean="0"/>
              <a:pPr>
                <a:defRPr/>
              </a:pPr>
              <a:t>15</a:t>
            </a:fld>
            <a:endParaRPr lang="en-US"/>
          </a:p>
        </p:txBody>
      </p:sp>
    </p:spTree>
    <p:extLst>
      <p:ext uri="{BB962C8B-B14F-4D97-AF65-F5344CB8AC3E}">
        <p14:creationId xmlns:p14="http://schemas.microsoft.com/office/powerpoint/2010/main" val="2814125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2" name="Rubrik 1"/>
          <p:cNvSpPr>
            <a:spLocks noGrp="1"/>
          </p:cNvSpPr>
          <p:nvPr>
            <p:ph type="ctrTitle" hasCustomPrompt="1"/>
          </p:nvPr>
        </p:nvSpPr>
        <p:spPr>
          <a:xfrm>
            <a:off x="1141649" y="1360801"/>
            <a:ext cx="7373700" cy="691957"/>
          </a:xfrm>
        </p:spPr>
        <p:txBody>
          <a:bodyPr anchor="t">
            <a:noAutofit/>
          </a:bodyPr>
          <a:lstStyle>
            <a:lvl1pPr algn="l">
              <a:lnSpc>
                <a:spcPct val="100000"/>
              </a:lnSpc>
              <a:defRPr sz="3800" b="1" baseline="0">
                <a:solidFill>
                  <a:schemeClr val="accent1"/>
                </a:solidFill>
              </a:defRPr>
            </a:lvl1pPr>
          </a:lstStyle>
          <a:p>
            <a:r>
              <a:rPr lang="sv-SE" dirty="0"/>
              <a:t>Stor rubrik</a:t>
            </a:r>
          </a:p>
        </p:txBody>
      </p:sp>
      <p:sp>
        <p:nvSpPr>
          <p:cNvPr id="3" name="Underrubrik 2"/>
          <p:cNvSpPr>
            <a:spLocks noGrp="1"/>
          </p:cNvSpPr>
          <p:nvPr>
            <p:ph type="subTitle" idx="1" hasCustomPrompt="1"/>
          </p:nvPr>
        </p:nvSpPr>
        <p:spPr>
          <a:xfrm>
            <a:off x="1141650" y="2208554"/>
            <a:ext cx="7373701" cy="788400"/>
          </a:xfrm>
        </p:spPr>
        <p:txBody>
          <a:bodyPr>
            <a:noAutofit/>
          </a:bodyPr>
          <a:lstStyle>
            <a:lvl1pPr marL="0" indent="0" algn="l">
              <a:lnSpc>
                <a:spcPct val="100000"/>
              </a:lnSpc>
              <a:buNone/>
              <a:defRPr sz="2200" b="1">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a:t>Underrubrik</a:t>
            </a:r>
          </a:p>
        </p:txBody>
      </p:sp>
      <p:sp>
        <p:nvSpPr>
          <p:cNvPr id="4" name="Platshållare för datum 3"/>
          <p:cNvSpPr>
            <a:spLocks noGrp="1"/>
          </p:cNvSpPr>
          <p:nvPr>
            <p:ph type="dt" sz="half" idx="10"/>
          </p:nvPr>
        </p:nvSpPr>
        <p:spPr/>
        <p:txBody>
          <a:bodyPr/>
          <a:lstStyle/>
          <a:p>
            <a:fld id="{2D44CBEE-E6DE-47E3-981B-80C11ECF5B1C}" type="datetimeFigureOut">
              <a:rPr lang="sv-SE" smtClean="0"/>
              <a:pPr/>
              <a:t>2022-08-31</a:t>
            </a:fld>
            <a:endParaRPr lang="sv-SE" dirty="0"/>
          </a:p>
        </p:txBody>
      </p:sp>
      <p:sp>
        <p:nvSpPr>
          <p:cNvPr id="5" name="Platshållare för sidfot 4"/>
          <p:cNvSpPr>
            <a:spLocks noGrp="1"/>
          </p:cNvSpPr>
          <p:nvPr>
            <p:ph type="ftr" sz="quarter" idx="11"/>
          </p:nvPr>
        </p:nvSpPr>
        <p:spPr/>
        <p:txBody>
          <a:bodyPr/>
          <a:lstStyle/>
          <a:p>
            <a:endParaRPr lang="sv-SE" dirty="0"/>
          </a:p>
        </p:txBody>
      </p:sp>
      <p:sp>
        <p:nvSpPr>
          <p:cNvPr id="6" name="Platshållare för bildnummer 5"/>
          <p:cNvSpPr>
            <a:spLocks noGrp="1"/>
          </p:cNvSpPr>
          <p:nvPr>
            <p:ph type="sldNum" sz="quarter" idx="12"/>
          </p:nvPr>
        </p:nvSpPr>
        <p:spPr/>
        <p:txBody>
          <a:bodyPr/>
          <a:lstStyle/>
          <a:p>
            <a:fld id="{1334427D-BC02-4BB6-9552-FEF7E6C4F2BF}" type="slidenum">
              <a:rPr lang="sv-SE" smtClean="0"/>
              <a:pPr/>
              <a:t>‹#›</a:t>
            </a:fld>
            <a:endParaRPr lang="sv-SE" dirty="0"/>
          </a:p>
        </p:txBody>
      </p:sp>
    </p:spTree>
    <p:extLst>
      <p:ext uri="{BB962C8B-B14F-4D97-AF65-F5344CB8AC3E}">
        <p14:creationId xmlns:p14="http://schemas.microsoft.com/office/powerpoint/2010/main" val="3059736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ubrik med två bilder">
    <p:spTree>
      <p:nvGrpSpPr>
        <p:cNvPr id="1" name=""/>
        <p:cNvGrpSpPr/>
        <p:nvPr/>
      </p:nvGrpSpPr>
      <p:grpSpPr>
        <a:xfrm>
          <a:off x="0" y="0"/>
          <a:ext cx="0" cy="0"/>
          <a:chOff x="0" y="0"/>
          <a:chExt cx="0" cy="0"/>
        </a:xfrm>
      </p:grpSpPr>
      <p:sp>
        <p:nvSpPr>
          <p:cNvPr id="2" name="Rubrik 1"/>
          <p:cNvSpPr>
            <a:spLocks noGrp="1"/>
          </p:cNvSpPr>
          <p:nvPr>
            <p:ph type="title" hasCustomPrompt="1"/>
          </p:nvPr>
        </p:nvSpPr>
        <p:spPr>
          <a:xfrm>
            <a:off x="629101" y="1542416"/>
            <a:ext cx="7886249" cy="652145"/>
          </a:xfrm>
        </p:spPr>
        <p:txBody>
          <a:bodyPr/>
          <a:lstStyle>
            <a:lvl1pPr>
              <a:defRPr/>
            </a:lvl1pPr>
          </a:lstStyle>
          <a:p>
            <a:r>
              <a:rPr lang="sv-SE" dirty="0"/>
              <a:t>Mindre rubrik</a:t>
            </a:r>
          </a:p>
        </p:txBody>
      </p:sp>
      <p:sp>
        <p:nvSpPr>
          <p:cNvPr id="13" name="Platshållare för bild 12"/>
          <p:cNvSpPr>
            <a:spLocks noGrp="1"/>
          </p:cNvSpPr>
          <p:nvPr>
            <p:ph type="pic" sz="quarter" idx="14"/>
          </p:nvPr>
        </p:nvSpPr>
        <p:spPr>
          <a:xfrm>
            <a:off x="4630500" y="2241462"/>
            <a:ext cx="3885300" cy="3942000"/>
          </a:xfrm>
        </p:spPr>
        <p:txBody>
          <a:bodyPr/>
          <a:lstStyle/>
          <a:p>
            <a:r>
              <a:rPr lang="sv-SE"/>
              <a:t>Klicka på ikonen för att lägga till en bild</a:t>
            </a:r>
          </a:p>
        </p:txBody>
      </p:sp>
      <p:sp>
        <p:nvSpPr>
          <p:cNvPr id="8" name="Platshållare för bild 12"/>
          <p:cNvSpPr>
            <a:spLocks noGrp="1"/>
          </p:cNvSpPr>
          <p:nvPr>
            <p:ph type="pic" sz="quarter" idx="15"/>
          </p:nvPr>
        </p:nvSpPr>
        <p:spPr>
          <a:xfrm>
            <a:off x="629100" y="2235600"/>
            <a:ext cx="3885300" cy="3942000"/>
          </a:xfrm>
        </p:spPr>
        <p:txBody>
          <a:bodyPr/>
          <a:lstStyle/>
          <a:p>
            <a:r>
              <a:rPr lang="sv-SE"/>
              <a:t>Klicka på ikonen för att lägga till en bild</a:t>
            </a:r>
            <a:endParaRPr lang="sv-SE" dirty="0"/>
          </a:p>
        </p:txBody>
      </p:sp>
      <p:sp>
        <p:nvSpPr>
          <p:cNvPr id="3" name="Platshållare för datum 2"/>
          <p:cNvSpPr>
            <a:spLocks noGrp="1"/>
          </p:cNvSpPr>
          <p:nvPr>
            <p:ph type="dt" sz="half" idx="16"/>
          </p:nvPr>
        </p:nvSpPr>
        <p:spPr/>
        <p:txBody>
          <a:bodyPr/>
          <a:lstStyle/>
          <a:p>
            <a:fld id="{2D44CBEE-E6DE-47E3-981B-80C11ECF5B1C}" type="datetimeFigureOut">
              <a:rPr lang="sv-SE" smtClean="0"/>
              <a:pPr/>
              <a:t>2022-08-31</a:t>
            </a:fld>
            <a:endParaRPr lang="sv-SE" dirty="0"/>
          </a:p>
        </p:txBody>
      </p:sp>
      <p:sp>
        <p:nvSpPr>
          <p:cNvPr id="4" name="Platshållare för sidfot 3"/>
          <p:cNvSpPr>
            <a:spLocks noGrp="1"/>
          </p:cNvSpPr>
          <p:nvPr>
            <p:ph type="ftr" sz="quarter" idx="17"/>
          </p:nvPr>
        </p:nvSpPr>
        <p:spPr/>
        <p:txBody>
          <a:bodyPr/>
          <a:lstStyle/>
          <a:p>
            <a:endParaRPr lang="sv-SE" dirty="0"/>
          </a:p>
        </p:txBody>
      </p:sp>
      <p:sp>
        <p:nvSpPr>
          <p:cNvPr id="5" name="Platshållare för bildnummer 4"/>
          <p:cNvSpPr>
            <a:spLocks noGrp="1"/>
          </p:cNvSpPr>
          <p:nvPr>
            <p:ph type="sldNum" sz="quarter" idx="18"/>
          </p:nvPr>
        </p:nvSpPr>
        <p:spPr/>
        <p:txBody>
          <a:bodyPr/>
          <a:lstStyle/>
          <a:p>
            <a:fld id="{1334427D-BC02-4BB6-9552-FEF7E6C4F2BF}" type="slidenum">
              <a:rPr lang="sv-SE" smtClean="0"/>
              <a:pPr/>
              <a:t>‹#›</a:t>
            </a:fld>
            <a:endParaRPr lang="sv-SE" dirty="0"/>
          </a:p>
        </p:txBody>
      </p:sp>
    </p:spTree>
    <p:extLst>
      <p:ext uri="{BB962C8B-B14F-4D97-AF65-F5344CB8AC3E}">
        <p14:creationId xmlns:p14="http://schemas.microsoft.com/office/powerpoint/2010/main" val="3962609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a:xfrm>
            <a:off x="629101" y="1540800"/>
            <a:ext cx="7886249" cy="574296"/>
          </a:xfrm>
        </p:spPr>
        <p:txBody>
          <a:bodyPr/>
          <a:lstStyle/>
          <a:p>
            <a:r>
              <a:rPr lang="sv-SE"/>
              <a:t>Klicka här för att ändra mall för rubrikformat</a:t>
            </a:r>
            <a:endParaRPr lang="sv-SE" dirty="0"/>
          </a:p>
        </p:txBody>
      </p:sp>
      <p:sp>
        <p:nvSpPr>
          <p:cNvPr id="3" name="Platshållare för text 2"/>
          <p:cNvSpPr>
            <a:spLocks noGrp="1"/>
          </p:cNvSpPr>
          <p:nvPr>
            <p:ph type="body" idx="1"/>
          </p:nvPr>
        </p:nvSpPr>
        <p:spPr>
          <a:xfrm>
            <a:off x="629101" y="2235600"/>
            <a:ext cx="3868340" cy="823912"/>
          </a:xfrm>
        </p:spPr>
        <p:txBody>
          <a:bodyPr anchor="b">
            <a:no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4" name="Platshållare för innehåll 3"/>
          <p:cNvSpPr>
            <a:spLocks noGrp="1"/>
          </p:cNvSpPr>
          <p:nvPr>
            <p:ph sz="half" idx="2"/>
          </p:nvPr>
        </p:nvSpPr>
        <p:spPr>
          <a:xfrm>
            <a:off x="629100" y="3180016"/>
            <a:ext cx="3869100" cy="3009647"/>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sv-SE" dirty="0"/>
          </a:p>
        </p:txBody>
      </p:sp>
      <p:sp>
        <p:nvSpPr>
          <p:cNvPr id="5" name="Platshållare för text 4"/>
          <p:cNvSpPr>
            <a:spLocks noGrp="1"/>
          </p:cNvSpPr>
          <p:nvPr>
            <p:ph type="body" sz="quarter" idx="3"/>
          </p:nvPr>
        </p:nvSpPr>
        <p:spPr>
          <a:xfrm>
            <a:off x="4630500" y="2235599"/>
            <a:ext cx="3869100" cy="823912"/>
          </a:xfrm>
        </p:spPr>
        <p:txBody>
          <a:bodyPr anchor="b">
            <a:no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Platshållare för innehåll 5"/>
          <p:cNvSpPr>
            <a:spLocks noGrp="1"/>
          </p:cNvSpPr>
          <p:nvPr>
            <p:ph sz="quarter" idx="4"/>
          </p:nvPr>
        </p:nvSpPr>
        <p:spPr>
          <a:xfrm>
            <a:off x="4630500" y="3180014"/>
            <a:ext cx="3869100" cy="300964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sv-SE" dirty="0"/>
          </a:p>
        </p:txBody>
      </p:sp>
      <p:sp>
        <p:nvSpPr>
          <p:cNvPr id="7" name="Platshållare för datum 6"/>
          <p:cNvSpPr>
            <a:spLocks noGrp="1"/>
          </p:cNvSpPr>
          <p:nvPr>
            <p:ph type="dt" sz="half" idx="10"/>
          </p:nvPr>
        </p:nvSpPr>
        <p:spPr/>
        <p:txBody>
          <a:bodyPr/>
          <a:lstStyle/>
          <a:p>
            <a:fld id="{2D44CBEE-E6DE-47E3-981B-80C11ECF5B1C}" type="datetimeFigureOut">
              <a:rPr lang="sv-SE" smtClean="0"/>
              <a:pPr/>
              <a:t>2022-08-31</a:t>
            </a:fld>
            <a:endParaRPr lang="sv-SE" dirty="0"/>
          </a:p>
        </p:txBody>
      </p:sp>
      <p:sp>
        <p:nvSpPr>
          <p:cNvPr id="8" name="Platshållare för sidfot 7"/>
          <p:cNvSpPr>
            <a:spLocks noGrp="1"/>
          </p:cNvSpPr>
          <p:nvPr>
            <p:ph type="ftr" sz="quarter" idx="11"/>
          </p:nvPr>
        </p:nvSpPr>
        <p:spPr/>
        <p:txBody>
          <a:bodyPr/>
          <a:lstStyle/>
          <a:p>
            <a:endParaRPr lang="sv-SE" dirty="0"/>
          </a:p>
        </p:txBody>
      </p:sp>
      <p:sp>
        <p:nvSpPr>
          <p:cNvPr id="9" name="Platshållare för bildnummer 8"/>
          <p:cNvSpPr>
            <a:spLocks noGrp="1"/>
          </p:cNvSpPr>
          <p:nvPr>
            <p:ph type="sldNum" sz="quarter" idx="12"/>
          </p:nvPr>
        </p:nvSpPr>
        <p:spPr/>
        <p:txBody>
          <a:bodyPr/>
          <a:lstStyle/>
          <a:p>
            <a:fld id="{1334427D-BC02-4BB6-9552-FEF7E6C4F2BF}" type="slidenum">
              <a:rPr lang="sv-SE" smtClean="0"/>
              <a:pPr/>
              <a:t>‹#›</a:t>
            </a:fld>
            <a:endParaRPr lang="sv-SE" dirty="0"/>
          </a:p>
        </p:txBody>
      </p:sp>
    </p:spTree>
    <p:extLst>
      <p:ext uri="{BB962C8B-B14F-4D97-AF65-F5344CB8AC3E}">
        <p14:creationId xmlns:p14="http://schemas.microsoft.com/office/powerpoint/2010/main" val="39923489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dast rubrik">
    <p:spTree>
      <p:nvGrpSpPr>
        <p:cNvPr id="1" name=""/>
        <p:cNvGrpSpPr/>
        <p:nvPr/>
      </p:nvGrpSpPr>
      <p:grpSpPr>
        <a:xfrm>
          <a:off x="0" y="0"/>
          <a:ext cx="0" cy="0"/>
          <a:chOff x="0" y="0"/>
          <a:chExt cx="0" cy="0"/>
        </a:xfrm>
      </p:grpSpPr>
      <p:sp>
        <p:nvSpPr>
          <p:cNvPr id="6" name="Rubrik 1"/>
          <p:cNvSpPr>
            <a:spLocks noGrp="1"/>
          </p:cNvSpPr>
          <p:nvPr>
            <p:ph type="title"/>
          </p:nvPr>
        </p:nvSpPr>
        <p:spPr>
          <a:xfrm>
            <a:off x="629100" y="1540800"/>
            <a:ext cx="7896659" cy="736844"/>
          </a:xfrm>
        </p:spPr>
        <p:txBody>
          <a:bodyPr/>
          <a:lstStyle/>
          <a:p>
            <a:r>
              <a:rPr lang="sv-SE"/>
              <a:t>Klicka här för att ändra mall för rubrikformat</a:t>
            </a:r>
            <a:endParaRPr lang="sv-SE" dirty="0"/>
          </a:p>
        </p:txBody>
      </p:sp>
      <p:sp>
        <p:nvSpPr>
          <p:cNvPr id="2" name="Platshållare för datum 1"/>
          <p:cNvSpPr>
            <a:spLocks noGrp="1"/>
          </p:cNvSpPr>
          <p:nvPr>
            <p:ph type="dt" sz="half" idx="10"/>
          </p:nvPr>
        </p:nvSpPr>
        <p:spPr/>
        <p:txBody>
          <a:bodyPr/>
          <a:lstStyle/>
          <a:p>
            <a:fld id="{2D44CBEE-E6DE-47E3-981B-80C11ECF5B1C}" type="datetimeFigureOut">
              <a:rPr lang="sv-SE" smtClean="0"/>
              <a:pPr/>
              <a:t>2022-08-31</a:t>
            </a:fld>
            <a:endParaRPr lang="sv-SE" dirty="0"/>
          </a:p>
        </p:txBody>
      </p:sp>
      <p:sp>
        <p:nvSpPr>
          <p:cNvPr id="3" name="Platshållare för sidfot 2"/>
          <p:cNvSpPr>
            <a:spLocks noGrp="1"/>
          </p:cNvSpPr>
          <p:nvPr>
            <p:ph type="ftr" sz="quarter" idx="11"/>
          </p:nvPr>
        </p:nvSpPr>
        <p:spPr/>
        <p:txBody>
          <a:bodyPr/>
          <a:lstStyle/>
          <a:p>
            <a:endParaRPr lang="sv-SE" dirty="0"/>
          </a:p>
        </p:txBody>
      </p:sp>
      <p:sp>
        <p:nvSpPr>
          <p:cNvPr id="4" name="Platshållare för bildnummer 3"/>
          <p:cNvSpPr>
            <a:spLocks noGrp="1"/>
          </p:cNvSpPr>
          <p:nvPr>
            <p:ph type="sldNum" sz="quarter" idx="12"/>
          </p:nvPr>
        </p:nvSpPr>
        <p:spPr/>
        <p:txBody>
          <a:bodyPr/>
          <a:lstStyle/>
          <a:p>
            <a:fld id="{1334427D-BC02-4BB6-9552-FEF7E6C4F2BF}" type="slidenum">
              <a:rPr lang="sv-SE" smtClean="0"/>
              <a:pPr/>
              <a:t>‹#›</a:t>
            </a:fld>
            <a:endParaRPr lang="sv-SE" dirty="0"/>
          </a:p>
        </p:txBody>
      </p:sp>
    </p:spTree>
    <p:extLst>
      <p:ext uri="{BB962C8B-B14F-4D97-AF65-F5344CB8AC3E}">
        <p14:creationId xmlns:p14="http://schemas.microsoft.com/office/powerpoint/2010/main" val="17044366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9924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Rubrik och innehåll">
    <p:spTree>
      <p:nvGrpSpPr>
        <p:cNvPr id="1" name=""/>
        <p:cNvGrpSpPr/>
        <p:nvPr/>
      </p:nvGrpSpPr>
      <p:grpSpPr>
        <a:xfrm>
          <a:off x="0" y="0"/>
          <a:ext cx="0" cy="0"/>
          <a:chOff x="0" y="0"/>
          <a:chExt cx="0" cy="0"/>
        </a:xfrm>
      </p:grpSpPr>
      <p:pic>
        <p:nvPicPr>
          <p:cNvPr id="22" name="Bildobjekt 21" descr="miunlogo.wmf"/>
          <p:cNvPicPr>
            <a:picLocks noChangeAspect="1"/>
          </p:cNvPicPr>
          <p:nvPr/>
        </p:nvPicPr>
        <p:blipFill>
          <a:blip r:embed="rId2" cstate="print"/>
          <a:stretch>
            <a:fillRect/>
          </a:stretch>
        </p:blipFill>
        <p:spPr>
          <a:xfrm>
            <a:off x="7731125" y="6234293"/>
            <a:ext cx="1051894" cy="596908"/>
          </a:xfrm>
          <a:prstGeom prst="rect">
            <a:avLst/>
          </a:prstGeom>
        </p:spPr>
      </p:pic>
      <p:sp>
        <p:nvSpPr>
          <p:cNvPr id="11" name="Rubrik 1"/>
          <p:cNvSpPr>
            <a:spLocks noGrp="1"/>
          </p:cNvSpPr>
          <p:nvPr>
            <p:ph type="title"/>
          </p:nvPr>
        </p:nvSpPr>
        <p:spPr>
          <a:xfrm>
            <a:off x="683568" y="1196752"/>
            <a:ext cx="7848872" cy="432048"/>
          </a:xfrm>
          <a:prstGeom prst="rect">
            <a:avLst/>
          </a:prstGeom>
        </p:spPr>
        <p:txBody>
          <a:bodyPr>
            <a:noAutofit/>
          </a:bodyPr>
          <a:lstStyle>
            <a:lvl1pPr>
              <a:defRPr sz="3200">
                <a:solidFill>
                  <a:srgbClr val="E95D0F"/>
                </a:solidFill>
              </a:defRPr>
            </a:lvl1pPr>
          </a:lstStyle>
          <a:p>
            <a:r>
              <a:rPr lang="sv-SE"/>
              <a:t>Klicka här för att ändra format</a:t>
            </a:r>
            <a:endParaRPr lang="sv-SE" dirty="0"/>
          </a:p>
        </p:txBody>
      </p:sp>
      <p:sp>
        <p:nvSpPr>
          <p:cNvPr id="24" name="Platshållare för text 23"/>
          <p:cNvSpPr>
            <a:spLocks noGrp="1"/>
          </p:cNvSpPr>
          <p:nvPr>
            <p:ph type="body" sz="quarter" idx="10"/>
          </p:nvPr>
        </p:nvSpPr>
        <p:spPr>
          <a:xfrm>
            <a:off x="684213" y="1989138"/>
            <a:ext cx="7488237" cy="2808287"/>
          </a:xfrm>
          <a:prstGeom prst="rect">
            <a:avLst/>
          </a:prstGeom>
        </p:spPr>
        <p:txBody>
          <a:bodyPr/>
          <a:lstStyle>
            <a:lvl1pPr marL="288000" indent="-288000">
              <a:buClr>
                <a:srgbClr val="E95D0F"/>
              </a:buClr>
              <a:buFont typeface="Arial" pitchFamily="34" charset="0"/>
              <a:buChar char="•"/>
              <a:defRPr sz="1800" baseline="0">
                <a:latin typeface="Arial" pitchFamily="34" charset="0"/>
                <a:cs typeface="Arial" pitchFamily="34" charset="0"/>
              </a:defRPr>
            </a:lvl1pPr>
            <a:lvl2pPr>
              <a:buClr>
                <a:srgbClr val="E95D0F"/>
              </a:buClr>
              <a:defRPr sz="1600">
                <a:latin typeface="Arial" pitchFamily="34" charset="0"/>
                <a:cs typeface="Arial" pitchFamily="34" charset="0"/>
              </a:defRPr>
            </a:lvl2pPr>
            <a:lvl3pPr>
              <a:buClr>
                <a:srgbClr val="E95D0F"/>
              </a:buClr>
              <a:defRPr sz="1600" i="1">
                <a:latin typeface="Arial" pitchFamily="34" charset="0"/>
                <a:cs typeface="Arial" pitchFamily="34" charset="0"/>
              </a:defRPr>
            </a:lvl3pPr>
            <a:lvl4pPr>
              <a:buClr>
                <a:srgbClr val="E95D0F"/>
              </a:buClr>
              <a:defRPr sz="1400" b="0">
                <a:latin typeface="Arial" pitchFamily="34" charset="0"/>
                <a:cs typeface="Arial" pitchFamily="34" charset="0"/>
              </a:defRPr>
            </a:lvl4pPr>
            <a:lvl5pPr>
              <a:buClr>
                <a:srgbClr val="E95D0F"/>
              </a:buClr>
              <a:defRPr sz="1400" b="0">
                <a:latin typeface="Arial" pitchFamily="34" charset="0"/>
                <a:cs typeface="Arial" pitchFamily="34" charset="0"/>
              </a:defRPr>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sv-SE" dirty="0"/>
          </a:p>
        </p:txBody>
      </p:sp>
      <p:sp>
        <p:nvSpPr>
          <p:cNvPr id="8" name="Platshållare för datum 4"/>
          <p:cNvSpPr>
            <a:spLocks noGrp="1"/>
          </p:cNvSpPr>
          <p:nvPr>
            <p:ph type="dt" sz="half" idx="11"/>
          </p:nvPr>
        </p:nvSpPr>
        <p:spPr>
          <a:xfrm>
            <a:off x="457200" y="6356350"/>
            <a:ext cx="2133600" cy="365125"/>
          </a:xfrm>
          <a:prstGeom prst="rect">
            <a:avLst/>
          </a:prstGeom>
        </p:spPr>
        <p:txBody>
          <a:bodyPr/>
          <a:lstStyle/>
          <a:p>
            <a:fld id="{64064E15-7F84-4CF1-8431-79A9CA7AB28D}" type="datetimeFigureOut">
              <a:rPr lang="sv-SE" smtClean="0"/>
              <a:pPr/>
              <a:t>2022-08-31</a:t>
            </a:fld>
            <a:endParaRPr lang="sv-SE"/>
          </a:p>
        </p:txBody>
      </p:sp>
      <p:sp>
        <p:nvSpPr>
          <p:cNvPr id="9" name="Platshållare för sidfot 5"/>
          <p:cNvSpPr>
            <a:spLocks noGrp="1"/>
          </p:cNvSpPr>
          <p:nvPr>
            <p:ph type="ftr" sz="quarter" idx="12"/>
          </p:nvPr>
        </p:nvSpPr>
        <p:spPr>
          <a:xfrm>
            <a:off x="3124200" y="6356350"/>
            <a:ext cx="2895600" cy="365125"/>
          </a:xfrm>
          <a:prstGeom prst="rect">
            <a:avLst/>
          </a:prstGeom>
        </p:spPr>
        <p:txBody>
          <a:bodyPr/>
          <a:lstStyle/>
          <a:p>
            <a:endParaRPr lang="sv-SE"/>
          </a:p>
        </p:txBody>
      </p:sp>
      <p:sp>
        <p:nvSpPr>
          <p:cNvPr id="10" name="Platshållare för bildnummer 6"/>
          <p:cNvSpPr>
            <a:spLocks noGrp="1"/>
          </p:cNvSpPr>
          <p:nvPr>
            <p:ph type="sldNum" sz="quarter" idx="13"/>
          </p:nvPr>
        </p:nvSpPr>
        <p:spPr>
          <a:xfrm>
            <a:off x="6553200" y="6356350"/>
            <a:ext cx="2133600" cy="365125"/>
          </a:xfrm>
          <a:prstGeom prst="rect">
            <a:avLst/>
          </a:prstGeom>
        </p:spPr>
        <p:txBody>
          <a:bodyPr/>
          <a:lstStyle/>
          <a:p>
            <a:fld id="{8A588FF1-A36B-4091-BE85-327118B320F0}" type="slidenum">
              <a:rPr lang="sv-SE" smtClean="0"/>
              <a:pPr/>
              <a:t>‹#›</a:t>
            </a:fld>
            <a:endParaRPr lang="sv-SE"/>
          </a:p>
        </p:txBody>
      </p:sp>
    </p:spTree>
    <p:extLst>
      <p:ext uri="{BB962C8B-B14F-4D97-AF65-F5344CB8AC3E}">
        <p14:creationId xmlns:p14="http://schemas.microsoft.com/office/powerpoint/2010/main" val="25679337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Rubrik och innehåll">
  <p:cSld name="2_Rubrik och innehåll">
    <p:spTree>
      <p:nvGrpSpPr>
        <p:cNvPr id="1" name="Shape 25"/>
        <p:cNvGrpSpPr/>
        <p:nvPr/>
      </p:nvGrpSpPr>
      <p:grpSpPr>
        <a:xfrm>
          <a:off x="0" y="0"/>
          <a:ext cx="0" cy="0"/>
          <a:chOff x="0" y="0"/>
          <a:chExt cx="0" cy="0"/>
        </a:xfrm>
      </p:grpSpPr>
      <p:pic>
        <p:nvPicPr>
          <p:cNvPr id="26" name="Google Shape;26;p50" descr="miunlogo.wmf"/>
          <p:cNvPicPr preferRelativeResize="0"/>
          <p:nvPr/>
        </p:nvPicPr>
        <p:blipFill rotWithShape="1">
          <a:blip r:embed="rId2">
            <a:alphaModFix/>
          </a:blip>
          <a:srcRect/>
          <a:stretch/>
        </p:blipFill>
        <p:spPr>
          <a:xfrm>
            <a:off x="7731125" y="6234293"/>
            <a:ext cx="1051894" cy="596908"/>
          </a:xfrm>
          <a:prstGeom prst="rect">
            <a:avLst/>
          </a:prstGeom>
          <a:noFill/>
          <a:ln>
            <a:noFill/>
          </a:ln>
        </p:spPr>
      </p:pic>
      <p:sp>
        <p:nvSpPr>
          <p:cNvPr id="27" name="Google Shape;27;p50"/>
          <p:cNvSpPr txBox="1">
            <a:spLocks noGrp="1"/>
          </p:cNvSpPr>
          <p:nvPr>
            <p:ph type="title"/>
          </p:nvPr>
        </p:nvSpPr>
        <p:spPr>
          <a:xfrm>
            <a:off x="683568" y="1196752"/>
            <a:ext cx="7848872" cy="43204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E95D0F"/>
              </a:buClr>
              <a:buSzPts val="3200"/>
              <a:buFont typeface="Arial"/>
              <a:buNone/>
              <a:defRPr sz="3200" b="1" i="0" u="none" strike="noStrike" cap="none">
                <a:solidFill>
                  <a:srgbClr val="E95D0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 name="Google Shape;28;p50"/>
          <p:cNvSpPr txBox="1">
            <a:spLocks noGrp="1"/>
          </p:cNvSpPr>
          <p:nvPr>
            <p:ph type="body" idx="1"/>
          </p:nvPr>
        </p:nvSpPr>
        <p:spPr>
          <a:xfrm>
            <a:off x="684213" y="1989138"/>
            <a:ext cx="7488237" cy="2808287"/>
          </a:xfrm>
          <a:prstGeom prst="rect">
            <a:avLst/>
          </a:prstGeom>
          <a:noFill/>
          <a:ln>
            <a:noFill/>
          </a:ln>
        </p:spPr>
        <p:txBody>
          <a:bodyPr spcFirstLastPara="1" wrap="square" lIns="91425" tIns="45700" rIns="91425" bIns="45700" anchor="t" anchorCtr="0">
            <a:noAutofit/>
          </a:bodyPr>
          <a:lstStyle>
            <a:lvl1pPr marL="457200" marR="0" lvl="0" indent="-342900" algn="l" rtl="0">
              <a:spcBef>
                <a:spcPts val="360"/>
              </a:spcBef>
              <a:spcAft>
                <a:spcPts val="0"/>
              </a:spcAft>
              <a:buClr>
                <a:srgbClr val="E95D0F"/>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30200" algn="l" rtl="0">
              <a:spcBef>
                <a:spcPts val="320"/>
              </a:spcBef>
              <a:spcAft>
                <a:spcPts val="0"/>
              </a:spcAft>
              <a:buClr>
                <a:srgbClr val="E95D0F"/>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rgbClr val="E95D0F"/>
              </a:buClr>
              <a:buSzPts val="1600"/>
              <a:buFont typeface="Arial"/>
              <a:buChar char="•"/>
              <a:defRPr sz="1600" b="0" i="1"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rgbClr val="E95D0F"/>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spcBef>
                <a:spcPts val="280"/>
              </a:spcBef>
              <a:spcAft>
                <a:spcPts val="0"/>
              </a:spcAft>
              <a:buClr>
                <a:srgbClr val="E95D0F"/>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9" name="Google Shape;29;p5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sv-SE"/>
              <a:t>‹#›</a:t>
            </a:fld>
            <a:endParaRPr/>
          </a:p>
        </p:txBody>
      </p:sp>
    </p:spTree>
    <p:extLst>
      <p:ext uri="{BB962C8B-B14F-4D97-AF65-F5344CB8AC3E}">
        <p14:creationId xmlns:p14="http://schemas.microsoft.com/office/powerpoint/2010/main" val="3312754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Rubrik med bild">
    <p:spTree>
      <p:nvGrpSpPr>
        <p:cNvPr id="1" name=""/>
        <p:cNvGrpSpPr/>
        <p:nvPr/>
      </p:nvGrpSpPr>
      <p:grpSpPr>
        <a:xfrm>
          <a:off x="0" y="0"/>
          <a:ext cx="0" cy="0"/>
          <a:chOff x="0" y="0"/>
          <a:chExt cx="0" cy="0"/>
        </a:xfrm>
      </p:grpSpPr>
      <p:sp>
        <p:nvSpPr>
          <p:cNvPr id="9" name="Platshållare för bild 8"/>
          <p:cNvSpPr>
            <a:spLocks noGrp="1"/>
          </p:cNvSpPr>
          <p:nvPr>
            <p:ph type="pic" sz="quarter" idx="13"/>
          </p:nvPr>
        </p:nvSpPr>
        <p:spPr>
          <a:xfrm>
            <a:off x="0" y="3438000"/>
            <a:ext cx="9144000" cy="3420000"/>
          </a:xfrm>
        </p:spPr>
        <p:txBody>
          <a:bodyPr/>
          <a:lstStyle/>
          <a:p>
            <a:r>
              <a:rPr lang="sv-SE"/>
              <a:t>Klicka på ikonen för att lägga till en bild</a:t>
            </a:r>
            <a:endParaRPr lang="sv-SE" dirty="0"/>
          </a:p>
        </p:txBody>
      </p:sp>
      <p:sp>
        <p:nvSpPr>
          <p:cNvPr id="6" name="Underrubrik 2"/>
          <p:cNvSpPr>
            <a:spLocks noGrp="1"/>
          </p:cNvSpPr>
          <p:nvPr>
            <p:ph type="subTitle" idx="1" hasCustomPrompt="1"/>
          </p:nvPr>
        </p:nvSpPr>
        <p:spPr>
          <a:xfrm>
            <a:off x="1143000" y="2208554"/>
            <a:ext cx="7372350" cy="788400"/>
          </a:xfrm>
        </p:spPr>
        <p:txBody>
          <a:bodyPr>
            <a:noAutofit/>
          </a:bodyPr>
          <a:lstStyle>
            <a:lvl1pPr marL="0" indent="0" algn="l">
              <a:lnSpc>
                <a:spcPct val="100000"/>
              </a:lnSpc>
              <a:buNone/>
              <a:defRPr sz="2200" b="1">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a:t>Underrubrik</a:t>
            </a:r>
          </a:p>
        </p:txBody>
      </p:sp>
      <p:sp>
        <p:nvSpPr>
          <p:cNvPr id="3" name="Rubrik 2"/>
          <p:cNvSpPr>
            <a:spLocks noGrp="1"/>
          </p:cNvSpPr>
          <p:nvPr>
            <p:ph type="title" hasCustomPrompt="1"/>
          </p:nvPr>
        </p:nvSpPr>
        <p:spPr>
          <a:xfrm>
            <a:off x="1143000" y="1360799"/>
            <a:ext cx="7372351" cy="691200"/>
          </a:xfrm>
        </p:spPr>
        <p:txBody>
          <a:bodyPr>
            <a:noAutofit/>
          </a:bodyPr>
          <a:lstStyle>
            <a:lvl1pPr>
              <a:lnSpc>
                <a:spcPct val="100000"/>
              </a:lnSpc>
              <a:defRPr sz="3800"/>
            </a:lvl1pPr>
          </a:lstStyle>
          <a:p>
            <a:r>
              <a:rPr lang="sv-SE" dirty="0"/>
              <a:t>Stor rubrik</a:t>
            </a:r>
          </a:p>
        </p:txBody>
      </p:sp>
      <p:pic>
        <p:nvPicPr>
          <p:cNvPr id="7" name="107192D2-3778-4ECE-8BEC-1F42874D3F29" descr="759C4F0E-5528-4626-A835-687661AA8F96@familjenpangea"/>
          <p:cNvPicPr>
            <a:picLocks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038000" y="360000"/>
            <a:ext cx="1566000" cy="72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3152219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ubrik med platta">
    <p:spTree>
      <p:nvGrpSpPr>
        <p:cNvPr id="1" name=""/>
        <p:cNvGrpSpPr/>
        <p:nvPr/>
      </p:nvGrpSpPr>
      <p:grpSpPr>
        <a:xfrm>
          <a:off x="0" y="0"/>
          <a:ext cx="0" cy="0"/>
          <a:chOff x="0" y="0"/>
          <a:chExt cx="0" cy="0"/>
        </a:xfrm>
      </p:grpSpPr>
      <p:sp>
        <p:nvSpPr>
          <p:cNvPr id="4" name="Rektangel 3"/>
          <p:cNvSpPr/>
          <p:nvPr userDrawn="1"/>
        </p:nvSpPr>
        <p:spPr>
          <a:xfrm>
            <a:off x="0" y="3474720"/>
            <a:ext cx="9144000" cy="342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00"/>
          </a:p>
        </p:txBody>
      </p:sp>
      <p:sp>
        <p:nvSpPr>
          <p:cNvPr id="5" name="Rubrik 1"/>
          <p:cNvSpPr>
            <a:spLocks noGrp="1"/>
          </p:cNvSpPr>
          <p:nvPr>
            <p:ph type="ctrTitle" hasCustomPrompt="1"/>
          </p:nvPr>
        </p:nvSpPr>
        <p:spPr>
          <a:xfrm>
            <a:off x="1143001" y="1359582"/>
            <a:ext cx="7372350" cy="691957"/>
          </a:xfrm>
        </p:spPr>
        <p:txBody>
          <a:bodyPr anchor="t">
            <a:noAutofit/>
          </a:bodyPr>
          <a:lstStyle>
            <a:lvl1pPr algn="l">
              <a:lnSpc>
                <a:spcPct val="100000"/>
              </a:lnSpc>
              <a:defRPr sz="3800" b="1" baseline="0">
                <a:solidFill>
                  <a:schemeClr val="tx1"/>
                </a:solidFill>
              </a:defRPr>
            </a:lvl1pPr>
          </a:lstStyle>
          <a:p>
            <a:r>
              <a:rPr lang="sv-SE" dirty="0"/>
              <a:t>Stor rubrik</a:t>
            </a:r>
          </a:p>
        </p:txBody>
      </p:sp>
      <p:sp>
        <p:nvSpPr>
          <p:cNvPr id="6" name="Underrubrik 2"/>
          <p:cNvSpPr>
            <a:spLocks noGrp="1"/>
          </p:cNvSpPr>
          <p:nvPr>
            <p:ph type="subTitle" idx="1" hasCustomPrompt="1"/>
          </p:nvPr>
        </p:nvSpPr>
        <p:spPr>
          <a:xfrm>
            <a:off x="1143001" y="2208554"/>
            <a:ext cx="7372349" cy="788400"/>
          </a:xfrm>
        </p:spPr>
        <p:txBody>
          <a:bodyPr>
            <a:noAutofit/>
          </a:bodyPr>
          <a:lstStyle>
            <a:lvl1pPr marL="0" indent="0" algn="l">
              <a:lnSpc>
                <a:spcPct val="100000"/>
              </a:lnSpc>
              <a:buNone/>
              <a:defRPr sz="2200" b="1">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a:t>Underrubrik</a:t>
            </a:r>
          </a:p>
        </p:txBody>
      </p:sp>
    </p:spTree>
    <p:extLst>
      <p:ext uri="{BB962C8B-B14F-4D97-AF65-F5344CB8AC3E}">
        <p14:creationId xmlns:p14="http://schemas.microsoft.com/office/powerpoint/2010/main" val="18389073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hasCustomPrompt="1"/>
          </p:nvPr>
        </p:nvSpPr>
        <p:spPr>
          <a:xfrm>
            <a:off x="629100" y="1540801"/>
            <a:ext cx="7912894" cy="652145"/>
          </a:xfrm>
        </p:spPr>
        <p:txBody>
          <a:bodyPr/>
          <a:lstStyle>
            <a:lvl1pPr>
              <a:defRPr/>
            </a:lvl1pPr>
          </a:lstStyle>
          <a:p>
            <a:r>
              <a:rPr lang="sv-SE" dirty="0"/>
              <a:t>Mindre rubrik</a:t>
            </a:r>
          </a:p>
        </p:txBody>
      </p:sp>
      <p:sp>
        <p:nvSpPr>
          <p:cNvPr id="3" name="Platshållare för innehåll 2"/>
          <p:cNvSpPr>
            <a:spLocks noGrp="1"/>
          </p:cNvSpPr>
          <p:nvPr>
            <p:ph idx="1"/>
          </p:nvPr>
        </p:nvSpPr>
        <p:spPr>
          <a:xfrm>
            <a:off x="629100" y="2237130"/>
            <a:ext cx="7912894" cy="3836963"/>
          </a:xfrm>
        </p:spPr>
        <p:txBody>
          <a:bodyPr/>
          <a:lstStyle>
            <a:lvl1pPr>
              <a:lnSpc>
                <a:spcPct val="100000"/>
              </a:lnSpc>
              <a:spcBef>
                <a:spcPts val="1500"/>
              </a:spcBef>
              <a:spcAft>
                <a:spcPts val="0"/>
              </a:spcAft>
              <a:defRPr/>
            </a:lvl1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sv-SE" dirty="0"/>
          </a:p>
        </p:txBody>
      </p:sp>
      <p:sp>
        <p:nvSpPr>
          <p:cNvPr id="4" name="Platshållare för datum 3"/>
          <p:cNvSpPr>
            <a:spLocks noGrp="1"/>
          </p:cNvSpPr>
          <p:nvPr>
            <p:ph type="dt" sz="half" idx="10"/>
          </p:nvPr>
        </p:nvSpPr>
        <p:spPr/>
        <p:txBody>
          <a:bodyPr/>
          <a:lstStyle/>
          <a:p>
            <a:fld id="{2D44CBEE-E6DE-47E3-981B-80C11ECF5B1C}" type="datetimeFigureOut">
              <a:rPr lang="sv-SE" smtClean="0"/>
              <a:pPr/>
              <a:t>2022-08-31</a:t>
            </a:fld>
            <a:endParaRPr lang="sv-SE" dirty="0"/>
          </a:p>
        </p:txBody>
      </p:sp>
      <p:sp>
        <p:nvSpPr>
          <p:cNvPr id="5" name="Platshållare för sidfot 4"/>
          <p:cNvSpPr>
            <a:spLocks noGrp="1"/>
          </p:cNvSpPr>
          <p:nvPr>
            <p:ph type="ftr" sz="quarter" idx="11"/>
          </p:nvPr>
        </p:nvSpPr>
        <p:spPr/>
        <p:txBody>
          <a:bodyPr/>
          <a:lstStyle/>
          <a:p>
            <a:endParaRPr lang="sv-SE" dirty="0"/>
          </a:p>
        </p:txBody>
      </p:sp>
      <p:sp>
        <p:nvSpPr>
          <p:cNvPr id="6" name="Platshållare för bildnummer 5"/>
          <p:cNvSpPr>
            <a:spLocks noGrp="1"/>
          </p:cNvSpPr>
          <p:nvPr>
            <p:ph type="sldNum" sz="quarter" idx="12"/>
          </p:nvPr>
        </p:nvSpPr>
        <p:spPr/>
        <p:txBody>
          <a:bodyPr/>
          <a:lstStyle/>
          <a:p>
            <a:fld id="{1334427D-BC02-4BB6-9552-FEF7E6C4F2BF}" type="slidenum">
              <a:rPr lang="sv-SE" smtClean="0"/>
              <a:pPr/>
              <a:t>‹#›</a:t>
            </a:fld>
            <a:endParaRPr lang="sv-SE" dirty="0"/>
          </a:p>
        </p:txBody>
      </p:sp>
    </p:spTree>
    <p:extLst>
      <p:ext uri="{BB962C8B-B14F-4D97-AF65-F5344CB8AC3E}">
        <p14:creationId xmlns:p14="http://schemas.microsoft.com/office/powerpoint/2010/main" val="6633253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1142100" y="3020400"/>
            <a:ext cx="7373700" cy="1117846"/>
          </a:xfrm>
        </p:spPr>
        <p:txBody>
          <a:bodyPr anchor="t">
            <a:noAutofit/>
          </a:bodyPr>
          <a:lstStyle>
            <a:lvl1pPr>
              <a:lnSpc>
                <a:spcPct val="100000"/>
              </a:lnSpc>
              <a:defRPr sz="3800"/>
            </a:lvl1pPr>
          </a:lstStyle>
          <a:p>
            <a:r>
              <a:rPr lang="sv-SE"/>
              <a:t>Klicka här för att ändra mall för rubrikformat</a:t>
            </a:r>
            <a:endParaRPr lang="sv-SE" dirty="0"/>
          </a:p>
        </p:txBody>
      </p:sp>
      <p:sp>
        <p:nvSpPr>
          <p:cNvPr id="3" name="Platshållare för text 2"/>
          <p:cNvSpPr>
            <a:spLocks noGrp="1"/>
          </p:cNvSpPr>
          <p:nvPr>
            <p:ph type="body" idx="1"/>
          </p:nvPr>
        </p:nvSpPr>
        <p:spPr>
          <a:xfrm>
            <a:off x="1142100" y="4589464"/>
            <a:ext cx="7373700" cy="1107952"/>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4" name="Platshållare för datum 3"/>
          <p:cNvSpPr>
            <a:spLocks noGrp="1"/>
          </p:cNvSpPr>
          <p:nvPr>
            <p:ph type="dt" sz="half" idx="10"/>
          </p:nvPr>
        </p:nvSpPr>
        <p:spPr/>
        <p:txBody>
          <a:bodyPr/>
          <a:lstStyle/>
          <a:p>
            <a:fld id="{2D44CBEE-E6DE-47E3-981B-80C11ECF5B1C}" type="datetimeFigureOut">
              <a:rPr lang="sv-SE" smtClean="0"/>
              <a:pPr/>
              <a:t>2022-08-31</a:t>
            </a:fld>
            <a:endParaRPr lang="sv-SE" dirty="0"/>
          </a:p>
        </p:txBody>
      </p:sp>
      <p:sp>
        <p:nvSpPr>
          <p:cNvPr id="5" name="Platshållare för sidfot 4"/>
          <p:cNvSpPr>
            <a:spLocks noGrp="1"/>
          </p:cNvSpPr>
          <p:nvPr>
            <p:ph type="ftr" sz="quarter" idx="11"/>
          </p:nvPr>
        </p:nvSpPr>
        <p:spPr/>
        <p:txBody>
          <a:bodyPr/>
          <a:lstStyle/>
          <a:p>
            <a:endParaRPr lang="sv-SE" dirty="0"/>
          </a:p>
        </p:txBody>
      </p:sp>
      <p:sp>
        <p:nvSpPr>
          <p:cNvPr id="6" name="Platshållare för bildnummer 5"/>
          <p:cNvSpPr>
            <a:spLocks noGrp="1"/>
          </p:cNvSpPr>
          <p:nvPr>
            <p:ph type="sldNum" sz="quarter" idx="12"/>
          </p:nvPr>
        </p:nvSpPr>
        <p:spPr/>
        <p:txBody>
          <a:bodyPr/>
          <a:lstStyle/>
          <a:p>
            <a:fld id="{1334427D-BC02-4BB6-9552-FEF7E6C4F2BF}" type="slidenum">
              <a:rPr lang="sv-SE" smtClean="0"/>
              <a:pPr/>
              <a:t>‹#›</a:t>
            </a:fld>
            <a:endParaRPr lang="sv-SE" dirty="0"/>
          </a:p>
        </p:txBody>
      </p:sp>
    </p:spTree>
    <p:extLst>
      <p:ext uri="{BB962C8B-B14F-4D97-AF65-F5344CB8AC3E}">
        <p14:creationId xmlns:p14="http://schemas.microsoft.com/office/powerpoint/2010/main" val="4210942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ubrik med avsnitt">
    <p:spTree>
      <p:nvGrpSpPr>
        <p:cNvPr id="1" name=""/>
        <p:cNvGrpSpPr/>
        <p:nvPr/>
      </p:nvGrpSpPr>
      <p:grpSpPr>
        <a:xfrm>
          <a:off x="0" y="0"/>
          <a:ext cx="0" cy="0"/>
          <a:chOff x="0" y="0"/>
          <a:chExt cx="0" cy="0"/>
        </a:xfrm>
      </p:grpSpPr>
      <p:sp>
        <p:nvSpPr>
          <p:cNvPr id="7" name="Rektangel 6"/>
          <p:cNvSpPr/>
          <p:nvPr userDrawn="1"/>
        </p:nvSpPr>
        <p:spPr>
          <a:xfrm>
            <a:off x="0" y="2358000"/>
            <a:ext cx="9144000" cy="45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00"/>
          </a:p>
        </p:txBody>
      </p:sp>
      <p:sp>
        <p:nvSpPr>
          <p:cNvPr id="2" name="Rubrik 1"/>
          <p:cNvSpPr>
            <a:spLocks noGrp="1"/>
          </p:cNvSpPr>
          <p:nvPr>
            <p:ph type="title" hasCustomPrompt="1"/>
          </p:nvPr>
        </p:nvSpPr>
        <p:spPr>
          <a:xfrm>
            <a:off x="1142100" y="3021178"/>
            <a:ext cx="7373700" cy="1382378"/>
          </a:xfrm>
        </p:spPr>
        <p:txBody>
          <a:bodyPr anchor="t">
            <a:normAutofit/>
          </a:bodyPr>
          <a:lstStyle>
            <a:lvl1pPr>
              <a:defRPr sz="3800">
                <a:solidFill>
                  <a:schemeClr val="bg1"/>
                </a:solidFill>
              </a:defRPr>
            </a:lvl1pPr>
          </a:lstStyle>
          <a:p>
            <a:r>
              <a:rPr lang="sv-SE" dirty="0"/>
              <a:t>Avsnittsrubrik</a:t>
            </a:r>
          </a:p>
        </p:txBody>
      </p:sp>
    </p:spTree>
    <p:extLst>
      <p:ext uri="{BB962C8B-B14F-4D97-AF65-F5344CB8AC3E}">
        <p14:creationId xmlns:p14="http://schemas.microsoft.com/office/powerpoint/2010/main" val="28733575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hasCustomPrompt="1"/>
          </p:nvPr>
        </p:nvSpPr>
        <p:spPr>
          <a:xfrm>
            <a:off x="629101" y="1542416"/>
            <a:ext cx="7886249" cy="652145"/>
          </a:xfrm>
        </p:spPr>
        <p:txBody>
          <a:bodyPr/>
          <a:lstStyle>
            <a:lvl1pPr>
              <a:defRPr/>
            </a:lvl1pPr>
          </a:lstStyle>
          <a:p>
            <a:r>
              <a:rPr lang="sv-SE" dirty="0"/>
              <a:t>Mindre rubrik</a:t>
            </a:r>
          </a:p>
        </p:txBody>
      </p:sp>
      <p:sp>
        <p:nvSpPr>
          <p:cNvPr id="3" name="Platshållare för innehåll 2"/>
          <p:cNvSpPr>
            <a:spLocks noGrp="1"/>
          </p:cNvSpPr>
          <p:nvPr>
            <p:ph sz="half" idx="1"/>
          </p:nvPr>
        </p:nvSpPr>
        <p:spPr>
          <a:xfrm>
            <a:off x="629100" y="2234709"/>
            <a:ext cx="3885300" cy="3942255"/>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sv-SE" dirty="0"/>
          </a:p>
        </p:txBody>
      </p:sp>
      <p:sp>
        <p:nvSpPr>
          <p:cNvPr id="4" name="Platshållare för innehåll 3"/>
          <p:cNvSpPr>
            <a:spLocks noGrp="1"/>
          </p:cNvSpPr>
          <p:nvPr>
            <p:ph sz="half" idx="2"/>
          </p:nvPr>
        </p:nvSpPr>
        <p:spPr>
          <a:xfrm>
            <a:off x="4630500" y="2235600"/>
            <a:ext cx="3885300" cy="39420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sv-SE" dirty="0"/>
          </a:p>
        </p:txBody>
      </p:sp>
      <p:sp>
        <p:nvSpPr>
          <p:cNvPr id="5" name="Platshållare för datum 4"/>
          <p:cNvSpPr>
            <a:spLocks noGrp="1"/>
          </p:cNvSpPr>
          <p:nvPr>
            <p:ph type="dt" sz="half" idx="10"/>
          </p:nvPr>
        </p:nvSpPr>
        <p:spPr/>
        <p:txBody>
          <a:bodyPr/>
          <a:lstStyle/>
          <a:p>
            <a:fld id="{2D44CBEE-E6DE-47E3-981B-80C11ECF5B1C}" type="datetimeFigureOut">
              <a:rPr lang="sv-SE" smtClean="0"/>
              <a:pPr/>
              <a:t>2022-08-31</a:t>
            </a:fld>
            <a:endParaRPr lang="sv-SE" dirty="0"/>
          </a:p>
        </p:txBody>
      </p:sp>
      <p:sp>
        <p:nvSpPr>
          <p:cNvPr id="6" name="Platshållare för sidfot 5"/>
          <p:cNvSpPr>
            <a:spLocks noGrp="1"/>
          </p:cNvSpPr>
          <p:nvPr>
            <p:ph type="ftr" sz="quarter" idx="11"/>
          </p:nvPr>
        </p:nvSpPr>
        <p:spPr/>
        <p:txBody>
          <a:bodyPr/>
          <a:lstStyle/>
          <a:p>
            <a:endParaRPr lang="sv-SE" dirty="0"/>
          </a:p>
        </p:txBody>
      </p:sp>
      <p:sp>
        <p:nvSpPr>
          <p:cNvPr id="7" name="Platshållare för bildnummer 6"/>
          <p:cNvSpPr>
            <a:spLocks noGrp="1"/>
          </p:cNvSpPr>
          <p:nvPr>
            <p:ph type="sldNum" sz="quarter" idx="12"/>
          </p:nvPr>
        </p:nvSpPr>
        <p:spPr/>
        <p:txBody>
          <a:bodyPr/>
          <a:lstStyle/>
          <a:p>
            <a:fld id="{1334427D-BC02-4BB6-9552-FEF7E6C4F2BF}" type="slidenum">
              <a:rPr lang="sv-SE" smtClean="0"/>
              <a:pPr/>
              <a:t>‹#›</a:t>
            </a:fld>
            <a:endParaRPr lang="sv-SE" dirty="0"/>
          </a:p>
        </p:txBody>
      </p:sp>
    </p:spTree>
    <p:extLst>
      <p:ext uri="{BB962C8B-B14F-4D97-AF65-F5344CB8AC3E}">
        <p14:creationId xmlns:p14="http://schemas.microsoft.com/office/powerpoint/2010/main" val="3877273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ubrik med bild och diagram">
    <p:spTree>
      <p:nvGrpSpPr>
        <p:cNvPr id="1" name=""/>
        <p:cNvGrpSpPr/>
        <p:nvPr/>
      </p:nvGrpSpPr>
      <p:grpSpPr>
        <a:xfrm>
          <a:off x="0" y="0"/>
          <a:ext cx="0" cy="0"/>
          <a:chOff x="0" y="0"/>
          <a:chExt cx="0" cy="0"/>
        </a:xfrm>
      </p:grpSpPr>
      <p:sp>
        <p:nvSpPr>
          <p:cNvPr id="2" name="Rubrik 1"/>
          <p:cNvSpPr>
            <a:spLocks noGrp="1"/>
          </p:cNvSpPr>
          <p:nvPr>
            <p:ph type="title" hasCustomPrompt="1"/>
          </p:nvPr>
        </p:nvSpPr>
        <p:spPr>
          <a:xfrm>
            <a:off x="629101" y="1542416"/>
            <a:ext cx="7886249" cy="652145"/>
          </a:xfrm>
        </p:spPr>
        <p:txBody>
          <a:bodyPr/>
          <a:lstStyle>
            <a:lvl1pPr>
              <a:defRPr/>
            </a:lvl1pPr>
          </a:lstStyle>
          <a:p>
            <a:r>
              <a:rPr lang="sv-SE" dirty="0"/>
              <a:t>Mindre rubrik</a:t>
            </a:r>
          </a:p>
        </p:txBody>
      </p:sp>
      <p:sp>
        <p:nvSpPr>
          <p:cNvPr id="3" name="Platshållare för innehåll 2"/>
          <p:cNvSpPr>
            <a:spLocks noGrp="1"/>
          </p:cNvSpPr>
          <p:nvPr>
            <p:ph sz="half" idx="1"/>
          </p:nvPr>
        </p:nvSpPr>
        <p:spPr>
          <a:xfrm>
            <a:off x="629100" y="2234709"/>
            <a:ext cx="3885300" cy="3942255"/>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sv-SE" dirty="0"/>
          </a:p>
        </p:txBody>
      </p:sp>
      <p:sp>
        <p:nvSpPr>
          <p:cNvPr id="11" name="Platshållare för diagram 10"/>
          <p:cNvSpPr>
            <a:spLocks noGrp="1"/>
          </p:cNvSpPr>
          <p:nvPr>
            <p:ph type="chart" sz="quarter" idx="13"/>
          </p:nvPr>
        </p:nvSpPr>
        <p:spPr>
          <a:xfrm>
            <a:off x="4630500" y="2234963"/>
            <a:ext cx="3885300" cy="3942000"/>
          </a:xfrm>
        </p:spPr>
        <p:txBody>
          <a:bodyPr/>
          <a:lstStyle/>
          <a:p>
            <a:r>
              <a:rPr lang="sv-SE"/>
              <a:t>Klicka på ikonen för att lägga till ett diagram</a:t>
            </a:r>
            <a:endParaRPr lang="sv-SE" dirty="0"/>
          </a:p>
        </p:txBody>
      </p:sp>
      <p:sp>
        <p:nvSpPr>
          <p:cNvPr id="4" name="Platshållare för datum 3"/>
          <p:cNvSpPr>
            <a:spLocks noGrp="1"/>
          </p:cNvSpPr>
          <p:nvPr>
            <p:ph type="dt" sz="half" idx="14"/>
          </p:nvPr>
        </p:nvSpPr>
        <p:spPr/>
        <p:txBody>
          <a:bodyPr/>
          <a:lstStyle/>
          <a:p>
            <a:fld id="{2D44CBEE-E6DE-47E3-981B-80C11ECF5B1C}" type="datetimeFigureOut">
              <a:rPr lang="sv-SE" smtClean="0"/>
              <a:pPr/>
              <a:t>2022-08-31</a:t>
            </a:fld>
            <a:endParaRPr lang="sv-SE" dirty="0"/>
          </a:p>
        </p:txBody>
      </p:sp>
      <p:sp>
        <p:nvSpPr>
          <p:cNvPr id="5" name="Platshållare för sidfot 4"/>
          <p:cNvSpPr>
            <a:spLocks noGrp="1"/>
          </p:cNvSpPr>
          <p:nvPr>
            <p:ph type="ftr" sz="quarter" idx="15"/>
          </p:nvPr>
        </p:nvSpPr>
        <p:spPr/>
        <p:txBody>
          <a:bodyPr/>
          <a:lstStyle/>
          <a:p>
            <a:endParaRPr lang="sv-SE" dirty="0"/>
          </a:p>
        </p:txBody>
      </p:sp>
      <p:sp>
        <p:nvSpPr>
          <p:cNvPr id="6" name="Platshållare för bildnummer 5"/>
          <p:cNvSpPr>
            <a:spLocks noGrp="1"/>
          </p:cNvSpPr>
          <p:nvPr>
            <p:ph type="sldNum" sz="quarter" idx="16"/>
          </p:nvPr>
        </p:nvSpPr>
        <p:spPr/>
        <p:txBody>
          <a:bodyPr/>
          <a:lstStyle/>
          <a:p>
            <a:fld id="{1334427D-BC02-4BB6-9552-FEF7E6C4F2BF}" type="slidenum">
              <a:rPr lang="sv-SE" smtClean="0"/>
              <a:pPr/>
              <a:t>‹#›</a:t>
            </a:fld>
            <a:endParaRPr lang="sv-SE" dirty="0"/>
          </a:p>
        </p:txBody>
      </p:sp>
    </p:spTree>
    <p:extLst>
      <p:ext uri="{BB962C8B-B14F-4D97-AF65-F5344CB8AC3E}">
        <p14:creationId xmlns:p14="http://schemas.microsoft.com/office/powerpoint/2010/main" val="1064992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ubrik med bild och text">
    <p:spTree>
      <p:nvGrpSpPr>
        <p:cNvPr id="1" name=""/>
        <p:cNvGrpSpPr/>
        <p:nvPr/>
      </p:nvGrpSpPr>
      <p:grpSpPr>
        <a:xfrm>
          <a:off x="0" y="0"/>
          <a:ext cx="0" cy="0"/>
          <a:chOff x="0" y="0"/>
          <a:chExt cx="0" cy="0"/>
        </a:xfrm>
      </p:grpSpPr>
      <p:sp>
        <p:nvSpPr>
          <p:cNvPr id="2" name="Rubrik 1"/>
          <p:cNvSpPr>
            <a:spLocks noGrp="1"/>
          </p:cNvSpPr>
          <p:nvPr>
            <p:ph type="title" hasCustomPrompt="1"/>
          </p:nvPr>
        </p:nvSpPr>
        <p:spPr>
          <a:xfrm>
            <a:off x="629101" y="1542416"/>
            <a:ext cx="7886249" cy="652145"/>
          </a:xfrm>
        </p:spPr>
        <p:txBody>
          <a:bodyPr/>
          <a:lstStyle>
            <a:lvl1pPr>
              <a:defRPr/>
            </a:lvl1pPr>
          </a:lstStyle>
          <a:p>
            <a:r>
              <a:rPr lang="sv-SE" dirty="0"/>
              <a:t>Mindre rubrik</a:t>
            </a:r>
          </a:p>
        </p:txBody>
      </p:sp>
      <p:sp>
        <p:nvSpPr>
          <p:cNvPr id="11" name="Platshållare för text 10"/>
          <p:cNvSpPr>
            <a:spLocks noGrp="1"/>
          </p:cNvSpPr>
          <p:nvPr>
            <p:ph type="body" sz="quarter" idx="13" hasCustomPrompt="1"/>
          </p:nvPr>
        </p:nvSpPr>
        <p:spPr>
          <a:xfrm>
            <a:off x="629100" y="2235599"/>
            <a:ext cx="3885300" cy="3942000"/>
          </a:xfrm>
        </p:spPr>
        <p:txBody>
          <a:bodyPr/>
          <a:lstStyle>
            <a:lvl1pPr marL="0" indent="0">
              <a:buNone/>
              <a:defRPr/>
            </a:lvl1pPr>
          </a:lstStyle>
          <a:p>
            <a:pPr lvl="0"/>
            <a:r>
              <a:rPr lang="sv-SE" dirty="0"/>
              <a:t>Bildtext</a:t>
            </a:r>
          </a:p>
        </p:txBody>
      </p:sp>
      <p:sp>
        <p:nvSpPr>
          <p:cNvPr id="13" name="Platshållare för bild 12"/>
          <p:cNvSpPr>
            <a:spLocks noGrp="1"/>
          </p:cNvSpPr>
          <p:nvPr>
            <p:ph type="pic" sz="quarter" idx="14"/>
          </p:nvPr>
        </p:nvSpPr>
        <p:spPr>
          <a:xfrm>
            <a:off x="4630499" y="2235599"/>
            <a:ext cx="3885300" cy="3942000"/>
          </a:xfrm>
        </p:spPr>
        <p:txBody>
          <a:bodyPr/>
          <a:lstStyle/>
          <a:p>
            <a:r>
              <a:rPr lang="sv-SE"/>
              <a:t>Klicka på ikonen för att lägga till en bild</a:t>
            </a:r>
          </a:p>
        </p:txBody>
      </p:sp>
      <p:sp>
        <p:nvSpPr>
          <p:cNvPr id="3" name="Platshållare för datum 2"/>
          <p:cNvSpPr>
            <a:spLocks noGrp="1"/>
          </p:cNvSpPr>
          <p:nvPr>
            <p:ph type="dt" sz="half" idx="15"/>
          </p:nvPr>
        </p:nvSpPr>
        <p:spPr/>
        <p:txBody>
          <a:bodyPr/>
          <a:lstStyle/>
          <a:p>
            <a:fld id="{2D44CBEE-E6DE-47E3-981B-80C11ECF5B1C}" type="datetimeFigureOut">
              <a:rPr lang="sv-SE" smtClean="0"/>
              <a:pPr/>
              <a:t>2022-08-31</a:t>
            </a:fld>
            <a:endParaRPr lang="sv-SE" dirty="0"/>
          </a:p>
        </p:txBody>
      </p:sp>
      <p:sp>
        <p:nvSpPr>
          <p:cNvPr id="4" name="Platshållare för sidfot 3"/>
          <p:cNvSpPr>
            <a:spLocks noGrp="1"/>
          </p:cNvSpPr>
          <p:nvPr>
            <p:ph type="ftr" sz="quarter" idx="16"/>
          </p:nvPr>
        </p:nvSpPr>
        <p:spPr/>
        <p:txBody>
          <a:bodyPr/>
          <a:lstStyle/>
          <a:p>
            <a:endParaRPr lang="sv-SE" dirty="0"/>
          </a:p>
        </p:txBody>
      </p:sp>
      <p:sp>
        <p:nvSpPr>
          <p:cNvPr id="5" name="Platshållare för bildnummer 4"/>
          <p:cNvSpPr>
            <a:spLocks noGrp="1"/>
          </p:cNvSpPr>
          <p:nvPr>
            <p:ph type="sldNum" sz="quarter" idx="17"/>
          </p:nvPr>
        </p:nvSpPr>
        <p:spPr/>
        <p:txBody>
          <a:bodyPr/>
          <a:lstStyle/>
          <a:p>
            <a:fld id="{1334427D-BC02-4BB6-9552-FEF7E6C4F2BF}" type="slidenum">
              <a:rPr lang="sv-SE" smtClean="0"/>
              <a:pPr/>
              <a:t>‹#›</a:t>
            </a:fld>
            <a:endParaRPr lang="sv-SE" dirty="0"/>
          </a:p>
        </p:txBody>
      </p:sp>
    </p:spTree>
    <p:extLst>
      <p:ext uri="{BB962C8B-B14F-4D97-AF65-F5344CB8AC3E}">
        <p14:creationId xmlns:p14="http://schemas.microsoft.com/office/powerpoint/2010/main" val="1114919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107192D2-3778-4ECE-8BEC-1F42874D3F29" descr="759C4F0E-5528-4626-A835-687661AA8F96@familjenpangea"/>
          <p:cNvPicPr>
            <a:picLocks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7038000" y="360000"/>
            <a:ext cx="1566000" cy="72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Platshållare för rubrik 1"/>
          <p:cNvSpPr>
            <a:spLocks noGrp="1"/>
          </p:cNvSpPr>
          <p:nvPr>
            <p:ph type="title"/>
          </p:nvPr>
        </p:nvSpPr>
        <p:spPr>
          <a:xfrm>
            <a:off x="1143001" y="1542416"/>
            <a:ext cx="7372349" cy="652145"/>
          </a:xfrm>
          <a:prstGeom prst="rect">
            <a:avLst/>
          </a:prstGeom>
        </p:spPr>
        <p:txBody>
          <a:bodyPr vert="horz" lIns="91440" tIns="45720" rIns="91440" bIns="45720" rtlCol="0" anchor="t">
            <a:noAutofit/>
          </a:bodyPr>
          <a:lstStyle/>
          <a:p>
            <a:r>
              <a:rPr lang="sv-SE" dirty="0"/>
              <a:t>Klicka här för att ändra format</a:t>
            </a:r>
          </a:p>
        </p:txBody>
      </p:sp>
      <p:sp>
        <p:nvSpPr>
          <p:cNvPr id="3" name="Platshållare för text 2"/>
          <p:cNvSpPr>
            <a:spLocks noGrp="1"/>
          </p:cNvSpPr>
          <p:nvPr>
            <p:ph type="body" idx="1"/>
          </p:nvPr>
        </p:nvSpPr>
        <p:spPr>
          <a:xfrm>
            <a:off x="1143000" y="2237130"/>
            <a:ext cx="7372350" cy="3836963"/>
          </a:xfrm>
          <a:prstGeom prst="rect">
            <a:avLst/>
          </a:prstGeom>
        </p:spPr>
        <p:txBody>
          <a:bodyPr vert="horz" lIns="91440" tIns="45720" rIns="91440" bIns="45720" rtlCol="0">
            <a:no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2"/>
          </p:nvPr>
        </p:nvSpPr>
        <p:spPr>
          <a:xfrm>
            <a:off x="5778000" y="6356351"/>
            <a:ext cx="1147399" cy="360000"/>
          </a:xfrm>
          <a:prstGeom prst="rect">
            <a:avLst/>
          </a:prstGeom>
        </p:spPr>
        <p:txBody>
          <a:bodyPr vert="horz" lIns="36000" tIns="45720" rIns="90000" bIns="45720" rtlCol="0" anchor="ctr"/>
          <a:lstStyle>
            <a:lvl1pPr algn="l">
              <a:defRPr sz="1200">
                <a:solidFill>
                  <a:schemeClr val="tx1"/>
                </a:solidFill>
                <a:latin typeface="+mj-lt"/>
              </a:defRPr>
            </a:lvl1pPr>
          </a:lstStyle>
          <a:p>
            <a:fld id="{2D44CBEE-E6DE-47E3-981B-80C11ECF5B1C}" type="datetimeFigureOut">
              <a:rPr lang="sv-SE" smtClean="0"/>
              <a:pPr/>
              <a:t>2022-08-31</a:t>
            </a:fld>
            <a:endParaRPr lang="sv-SE" dirty="0"/>
          </a:p>
        </p:txBody>
      </p:sp>
      <p:sp>
        <p:nvSpPr>
          <p:cNvPr id="5" name="Platshållare för sidfot 4"/>
          <p:cNvSpPr>
            <a:spLocks noGrp="1"/>
          </p:cNvSpPr>
          <p:nvPr>
            <p:ph type="ftr" sz="quarter" idx="3"/>
          </p:nvPr>
        </p:nvSpPr>
        <p:spPr>
          <a:xfrm>
            <a:off x="3159000" y="6357600"/>
            <a:ext cx="2554165" cy="360000"/>
          </a:xfrm>
          <a:prstGeom prst="rect">
            <a:avLst/>
          </a:prstGeom>
        </p:spPr>
        <p:txBody>
          <a:bodyPr vert="horz" lIns="108000" tIns="45720" rIns="91440" bIns="45720" rtlCol="0" anchor="ctr"/>
          <a:lstStyle>
            <a:lvl1pPr algn="l">
              <a:defRPr sz="1200">
                <a:solidFill>
                  <a:schemeClr val="tx1"/>
                </a:solidFill>
                <a:latin typeface="+mj-lt"/>
              </a:defRPr>
            </a:lvl1pPr>
          </a:lstStyle>
          <a:p>
            <a:endParaRPr lang="sv-SE" dirty="0"/>
          </a:p>
        </p:txBody>
      </p:sp>
      <p:sp>
        <p:nvSpPr>
          <p:cNvPr id="6" name="Platshållare för bildnummer 5"/>
          <p:cNvSpPr>
            <a:spLocks noGrp="1"/>
          </p:cNvSpPr>
          <p:nvPr>
            <p:ph type="sldNum" sz="quarter" idx="4"/>
          </p:nvPr>
        </p:nvSpPr>
        <p:spPr>
          <a:xfrm>
            <a:off x="7367950" y="6356350"/>
            <a:ext cx="1147400" cy="360000"/>
          </a:xfrm>
          <a:prstGeom prst="rect">
            <a:avLst/>
          </a:prstGeom>
        </p:spPr>
        <p:txBody>
          <a:bodyPr vert="horz" lIns="91440" tIns="45720" rIns="0" bIns="45720" rtlCol="0" anchor="ctr"/>
          <a:lstStyle>
            <a:lvl1pPr algn="r">
              <a:defRPr sz="1200">
                <a:solidFill>
                  <a:schemeClr val="tx1"/>
                </a:solidFill>
                <a:latin typeface="+mj-lt"/>
              </a:defRPr>
            </a:lvl1pPr>
          </a:lstStyle>
          <a:p>
            <a:fld id="{1334427D-BC02-4BB6-9552-FEF7E6C4F2BF}" type="slidenum">
              <a:rPr lang="sv-SE" smtClean="0"/>
              <a:pPr/>
              <a:t>‹#›</a:t>
            </a:fld>
            <a:endParaRPr lang="sv-SE" dirty="0"/>
          </a:p>
        </p:txBody>
      </p:sp>
      <p:sp>
        <p:nvSpPr>
          <p:cNvPr id="8" name="textruta 7"/>
          <p:cNvSpPr txBox="1"/>
          <p:nvPr userDrawn="1"/>
        </p:nvSpPr>
        <p:spPr>
          <a:xfrm>
            <a:off x="629100" y="6356349"/>
            <a:ext cx="2057400" cy="365125"/>
          </a:xfrm>
          <a:prstGeom prst="rect">
            <a:avLst/>
          </a:prstGeom>
          <a:noFill/>
        </p:spPr>
        <p:txBody>
          <a:bodyPr wrap="square" lIns="36000" rtlCol="0" anchor="ctr" anchorCtr="0">
            <a:noAutofit/>
          </a:bodyPr>
          <a:lstStyle/>
          <a:p>
            <a:r>
              <a:rPr lang="sv-SE" sz="1200" dirty="0">
                <a:latin typeface="Arial" panose="020B0604020202020204" pitchFamily="34" charset="0"/>
                <a:cs typeface="Arial" panose="020B0604020202020204" pitchFamily="34" charset="0"/>
              </a:rPr>
              <a:t>Mittuniversitetet</a:t>
            </a:r>
          </a:p>
        </p:txBody>
      </p:sp>
      <p:cxnSp>
        <p:nvCxnSpPr>
          <p:cNvPr id="9" name="Rak 8"/>
          <p:cNvCxnSpPr/>
          <p:nvPr userDrawn="1"/>
        </p:nvCxnSpPr>
        <p:spPr>
          <a:xfrm>
            <a:off x="639036" y="6310166"/>
            <a:ext cx="7884000" cy="0"/>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3031450"/>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0" r:id="rId4"/>
    <p:sldLayoutId id="2147483651" r:id="rId5"/>
    <p:sldLayoutId id="2147483662" r:id="rId6"/>
    <p:sldLayoutId id="2147483652" r:id="rId7"/>
    <p:sldLayoutId id="2147483665" r:id="rId8"/>
    <p:sldLayoutId id="2147483663" r:id="rId9"/>
    <p:sldLayoutId id="2147483664" r:id="rId10"/>
    <p:sldLayoutId id="2147483653" r:id="rId11"/>
    <p:sldLayoutId id="2147483654" r:id="rId12"/>
    <p:sldLayoutId id="2147483655" r:id="rId13"/>
    <p:sldLayoutId id="2147483666" r:id="rId14"/>
    <p:sldLayoutId id="2147483667" r:id="rId15"/>
  </p:sldLayoutIdLst>
  <p:txStyles>
    <p:titleStyle>
      <a:lvl1pPr algn="l" defTabSz="914400" rtl="0" eaLnBrk="1" latinLnBrk="0" hangingPunct="1">
        <a:lnSpc>
          <a:spcPts val="3600"/>
        </a:lnSpc>
        <a:spcBef>
          <a:spcPct val="0"/>
        </a:spcBef>
        <a:buNone/>
        <a:defRPr sz="22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500"/>
        </a:spcBef>
        <a:spcAft>
          <a:spcPts val="0"/>
        </a:spcAft>
        <a:buClr>
          <a:schemeClr val="accent1"/>
        </a:buClr>
        <a:buFont typeface="Arial" panose="020B0604020202020204" pitchFamily="34" charset="0"/>
        <a:buChar char="•"/>
        <a:defRPr sz="20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guide id="3" orient="horz" pos="1094" userDrawn="1">
          <p15:clr>
            <a:srgbClr val="F26B43"/>
          </p15:clr>
        </p15:guide>
        <p15:guide id="4" orient="horz" pos="1480" userDrawn="1">
          <p15:clr>
            <a:srgbClr val="F26B43"/>
          </p15:clr>
        </p15:guide>
        <p15:guide id="5" pos="3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hyperlink" Target="http://www.miun.se/personal/lisasallvin" TargetMode="External"/><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hyperlink" Target="mailto:lukas.lundman@miun.se" TargetMode="External"/><Relationship Id="rId5" Type="http://schemas.openxmlformats.org/officeDocument/2006/relationships/hyperlink" Target="mailto:Magnus.Eriksson@miun.se" TargetMode="External"/><Relationship Id="rId10" Type="http://schemas.openxmlformats.org/officeDocument/2006/relationships/image" Target="../media/image8.jpeg"/><Relationship Id="rId4" Type="http://schemas.openxmlformats.org/officeDocument/2006/relationships/image" Target="../media/image5.jpg"/><Relationship Id="rId9" Type="http://schemas.openxmlformats.org/officeDocument/2006/relationships/hyperlink" Target="mailto:elijs.dima@miun.se"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commons.wikimedia.org/wiki/File:Quick-guide-gplv3-compatibility.svg" TargetMode="Externa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mailto:Karolina.rosdahl@miun.se" TargetMode="External"/><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hyperlink" Target="https://docs.google.com/spreadsheets/d/1JdCw5HmcaXUlvECBWJn01N_KODVVGjbe3NA4DIxgrPo/edit?usp=sharing" TargetMode="Externa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derrubrik 2">
            <a:extLst>
              <a:ext uri="{FF2B5EF4-FFF2-40B4-BE49-F238E27FC236}">
                <a16:creationId xmlns:a16="http://schemas.microsoft.com/office/drawing/2014/main" id="{13D6A9A9-39BA-7241-954C-15B5801D5939}"/>
              </a:ext>
            </a:extLst>
          </p:cNvPr>
          <p:cNvSpPr>
            <a:spLocks noGrp="1"/>
          </p:cNvSpPr>
          <p:nvPr>
            <p:ph type="subTitle" idx="1"/>
          </p:nvPr>
        </p:nvSpPr>
        <p:spPr>
          <a:xfrm>
            <a:off x="1143000" y="2631600"/>
            <a:ext cx="7372350" cy="1755574"/>
          </a:xfrm>
        </p:spPr>
        <p:txBody>
          <a:bodyPr/>
          <a:lstStyle/>
          <a:p>
            <a:pPr lvl="0">
              <a:spcBef>
                <a:spcPct val="0"/>
              </a:spcBef>
              <a:buClrTx/>
              <a:defRPr/>
            </a:pPr>
            <a:r>
              <a:rPr lang="sv-SE" sz="2000" dirty="0">
                <a:latin typeface="Arial" pitchFamily="34" charset="0"/>
                <a:cs typeface="Arial" pitchFamily="34" charset="0"/>
              </a:rPr>
              <a:t>Courses </a:t>
            </a:r>
            <a:r>
              <a:rPr lang="sv-SE" sz="2000" dirty="0" err="1">
                <a:latin typeface="Arial" pitchFamily="34" charset="0"/>
                <a:cs typeface="Arial" pitchFamily="34" charset="0"/>
              </a:rPr>
              <a:t>according</a:t>
            </a:r>
            <a:r>
              <a:rPr lang="sv-SE" sz="2000" dirty="0">
                <a:latin typeface="Arial" pitchFamily="34" charset="0"/>
                <a:cs typeface="Arial" pitchFamily="34" charset="0"/>
              </a:rPr>
              <a:t> to the SIMS </a:t>
            </a:r>
            <a:r>
              <a:rPr lang="sv-SE" sz="2000" dirty="0" err="1">
                <a:latin typeface="Arial" pitchFamily="34" charset="0"/>
                <a:cs typeface="Arial" pitchFamily="34" charset="0"/>
              </a:rPr>
              <a:t>concept</a:t>
            </a:r>
            <a:br>
              <a:rPr lang="sv-SE" sz="2000" dirty="0">
                <a:latin typeface="Arial" pitchFamily="34" charset="0"/>
                <a:cs typeface="Arial" pitchFamily="34" charset="0"/>
              </a:rPr>
            </a:br>
            <a:r>
              <a:rPr lang="sv-SE" sz="2000" dirty="0">
                <a:latin typeface="Arial" pitchFamily="34" charset="0"/>
                <a:cs typeface="Arial" pitchFamily="34" charset="0"/>
              </a:rPr>
              <a:t> - </a:t>
            </a:r>
            <a:r>
              <a:rPr lang="sv-SE" sz="2000" i="1" dirty="0">
                <a:latin typeface="Arial" pitchFamily="34" charset="0"/>
                <a:cs typeface="Arial" pitchFamily="34" charset="0"/>
              </a:rPr>
              <a:t>Student Innovation Mid Sweden University</a:t>
            </a:r>
          </a:p>
          <a:p>
            <a:pPr lvl="0">
              <a:spcBef>
                <a:spcPct val="0"/>
              </a:spcBef>
              <a:buClrTx/>
              <a:defRPr/>
            </a:pPr>
            <a:endParaRPr lang="sv-SE" sz="2000" dirty="0">
              <a:latin typeface="Arial" pitchFamily="34" charset="0"/>
              <a:cs typeface="Arial" pitchFamily="34" charset="0"/>
            </a:endParaRPr>
          </a:p>
          <a:p>
            <a:pPr lvl="0">
              <a:spcBef>
                <a:spcPct val="0"/>
              </a:spcBef>
              <a:buClrTx/>
              <a:defRPr/>
            </a:pPr>
            <a:r>
              <a:rPr lang="sv-SE" sz="2000" dirty="0" err="1">
                <a:latin typeface="Arial" pitchFamily="34" charset="0"/>
                <a:cs typeface="Arial" pitchFamily="34" charset="0"/>
              </a:rPr>
              <a:t>Interdisciplinary</a:t>
            </a:r>
            <a:r>
              <a:rPr lang="sv-SE" sz="2000" dirty="0">
                <a:latin typeface="Arial" pitchFamily="34" charset="0"/>
                <a:cs typeface="Arial" pitchFamily="34" charset="0"/>
              </a:rPr>
              <a:t> </a:t>
            </a:r>
            <a:r>
              <a:rPr lang="sv-SE" sz="2000" dirty="0" err="1">
                <a:latin typeface="Arial" pitchFamily="34" charset="0"/>
                <a:cs typeface="Arial" pitchFamily="34" charset="0"/>
              </a:rPr>
              <a:t>projects</a:t>
            </a:r>
            <a:r>
              <a:rPr lang="sv-SE" sz="2000" dirty="0">
                <a:latin typeface="Arial" pitchFamily="34" charset="0"/>
                <a:cs typeface="Arial" pitchFamily="34" charset="0"/>
              </a:rPr>
              <a:t> in </a:t>
            </a:r>
            <a:r>
              <a:rPr lang="sv-SE" sz="2000" dirty="0" err="1">
                <a:latin typeface="Arial" pitchFamily="34" charset="0"/>
                <a:cs typeface="Arial" pitchFamily="34" charset="0"/>
              </a:rPr>
              <a:t>close</a:t>
            </a:r>
            <a:r>
              <a:rPr lang="sv-SE" sz="2000" dirty="0">
                <a:latin typeface="Arial" pitchFamily="34" charset="0"/>
                <a:cs typeface="Arial" pitchFamily="34" charset="0"/>
              </a:rPr>
              <a:t> </a:t>
            </a:r>
            <a:r>
              <a:rPr lang="sv-SE" sz="2000" dirty="0" err="1">
                <a:latin typeface="Arial" pitchFamily="34" charset="0"/>
                <a:cs typeface="Arial" pitchFamily="34" charset="0"/>
              </a:rPr>
              <a:t>cooperation</a:t>
            </a:r>
            <a:r>
              <a:rPr lang="sv-SE" sz="2000" dirty="0">
                <a:latin typeface="Arial" pitchFamily="34" charset="0"/>
                <a:cs typeface="Arial" pitchFamily="34" charset="0"/>
              </a:rPr>
              <a:t> </a:t>
            </a:r>
            <a:r>
              <a:rPr lang="sv-SE" sz="2000" dirty="0" err="1">
                <a:latin typeface="Arial" pitchFamily="34" charset="0"/>
                <a:cs typeface="Arial" pitchFamily="34" charset="0"/>
              </a:rPr>
              <a:t>with</a:t>
            </a:r>
            <a:r>
              <a:rPr lang="sv-SE" sz="2000" dirty="0">
                <a:latin typeface="Arial" pitchFamily="34" charset="0"/>
                <a:cs typeface="Arial" pitchFamily="34" charset="0"/>
              </a:rPr>
              <a:t> </a:t>
            </a:r>
            <a:r>
              <a:rPr lang="sv-SE" sz="2000" dirty="0" err="1">
                <a:latin typeface="Arial" pitchFamily="34" charset="0"/>
                <a:cs typeface="Arial" pitchFamily="34" charset="0"/>
              </a:rPr>
              <a:t>worklife</a:t>
            </a:r>
            <a:endParaRPr lang="sv-SE" sz="2000" dirty="0">
              <a:latin typeface="Arial" pitchFamily="34" charset="0"/>
              <a:cs typeface="Arial" pitchFamily="34" charset="0"/>
            </a:endParaRPr>
          </a:p>
          <a:p>
            <a:endParaRPr lang="sv-SE" dirty="0"/>
          </a:p>
        </p:txBody>
      </p:sp>
      <p:sp>
        <p:nvSpPr>
          <p:cNvPr id="4" name="Rubrik 3">
            <a:extLst>
              <a:ext uri="{FF2B5EF4-FFF2-40B4-BE49-F238E27FC236}">
                <a16:creationId xmlns:a16="http://schemas.microsoft.com/office/drawing/2014/main" id="{DF4F0905-8738-3642-B890-3246CE016937}"/>
              </a:ext>
            </a:extLst>
          </p:cNvPr>
          <p:cNvSpPr>
            <a:spLocks noGrp="1"/>
          </p:cNvSpPr>
          <p:nvPr>
            <p:ph type="title"/>
          </p:nvPr>
        </p:nvSpPr>
        <p:spPr/>
        <p:txBody>
          <a:bodyPr/>
          <a:lstStyle/>
          <a:p>
            <a:r>
              <a:rPr lang="sv-SE" dirty="0"/>
              <a:t>PROJECT BASED PRODUCT DEVELOPMENT, 15 ECTS</a:t>
            </a:r>
          </a:p>
        </p:txBody>
      </p:sp>
      <p:pic>
        <p:nvPicPr>
          <p:cNvPr id="6" name="Bildobjekt 5">
            <a:extLst>
              <a:ext uri="{FF2B5EF4-FFF2-40B4-BE49-F238E27FC236}">
                <a16:creationId xmlns:a16="http://schemas.microsoft.com/office/drawing/2014/main" id="{15B8F681-7E38-804E-B6BA-0A97DD9041C1}"/>
              </a:ext>
            </a:extLst>
          </p:cNvPr>
          <p:cNvPicPr>
            <a:picLocks noChangeAspect="1"/>
          </p:cNvPicPr>
          <p:nvPr/>
        </p:nvPicPr>
        <p:blipFill rotWithShape="1">
          <a:blip r:embed="rId2"/>
          <a:srcRect t="26580" b="31930"/>
          <a:stretch/>
        </p:blipFill>
        <p:spPr>
          <a:xfrm>
            <a:off x="0" y="4014000"/>
            <a:ext cx="9144000" cy="2844000"/>
          </a:xfrm>
          <a:prstGeom prst="rect">
            <a:avLst/>
          </a:prstGeom>
        </p:spPr>
      </p:pic>
    </p:spTree>
    <p:extLst>
      <p:ext uri="{BB962C8B-B14F-4D97-AF65-F5344CB8AC3E}">
        <p14:creationId xmlns:p14="http://schemas.microsoft.com/office/powerpoint/2010/main" val="39700897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629100" y="897633"/>
            <a:ext cx="7912894" cy="652145"/>
          </a:xfrm>
        </p:spPr>
        <p:txBody>
          <a:bodyPr/>
          <a:lstStyle/>
          <a:p>
            <a:r>
              <a:rPr lang="fi-FI" sz="3200" dirty="0" err="1"/>
              <a:t>Student</a:t>
            </a:r>
            <a:r>
              <a:rPr lang="fi-FI" sz="3200" dirty="0"/>
              <a:t> </a:t>
            </a:r>
            <a:r>
              <a:rPr lang="fi-FI" sz="3200" dirty="0" err="1"/>
              <a:t>roles</a:t>
            </a:r>
            <a:endParaRPr lang="fi-FI" sz="3200" dirty="0"/>
          </a:p>
        </p:txBody>
      </p:sp>
      <p:sp>
        <p:nvSpPr>
          <p:cNvPr id="12291" name="Content Placeholder 2"/>
          <p:cNvSpPr>
            <a:spLocks noGrp="1"/>
          </p:cNvSpPr>
          <p:nvPr>
            <p:ph idx="1"/>
          </p:nvPr>
        </p:nvSpPr>
        <p:spPr/>
        <p:txBody>
          <a:bodyPr/>
          <a:lstStyle/>
          <a:p>
            <a:endParaRPr lang="fi-FI"/>
          </a:p>
          <a:p>
            <a:endParaRPr lang="fi-FI"/>
          </a:p>
        </p:txBody>
      </p:sp>
      <p:sp>
        <p:nvSpPr>
          <p:cNvPr id="12293" name="TextBox 4"/>
          <p:cNvSpPr txBox="1">
            <a:spLocks noChangeArrowheads="1"/>
          </p:cNvSpPr>
          <p:nvPr/>
        </p:nvSpPr>
        <p:spPr bwMode="auto">
          <a:xfrm>
            <a:off x="522533" y="1644628"/>
            <a:ext cx="7992367" cy="4524315"/>
          </a:xfrm>
          <a:prstGeom prst="rect">
            <a:avLst/>
          </a:prstGeom>
          <a:noFill/>
          <a:ln w="9525">
            <a:noFill/>
            <a:miter lim="800000"/>
            <a:headEnd/>
            <a:tailEnd/>
          </a:ln>
        </p:spPr>
        <p:txBody>
          <a:bodyPr wrap="square">
            <a:spAutoFit/>
          </a:bodyPr>
          <a:lstStyle/>
          <a:p>
            <a:pPr eaLnBrk="0" hangingPunct="0"/>
            <a:r>
              <a:rPr lang="fi-FI" dirty="0" err="1">
                <a:latin typeface="Arial" pitchFamily="34" charset="0"/>
                <a:cs typeface="ヒラギノ角ゴ Pro W3"/>
              </a:rPr>
              <a:t>The</a:t>
            </a:r>
            <a:r>
              <a:rPr lang="fi-FI" dirty="0">
                <a:latin typeface="Arial" pitchFamily="34" charset="0"/>
                <a:cs typeface="ヒラギノ角ゴ Pro W3"/>
              </a:rPr>
              <a:t> </a:t>
            </a:r>
            <a:r>
              <a:rPr lang="fi-FI" dirty="0" err="1">
                <a:latin typeface="Arial" pitchFamily="34" charset="0"/>
                <a:cs typeface="ヒラギノ角ゴ Pro W3"/>
              </a:rPr>
              <a:t>group</a:t>
            </a:r>
            <a:r>
              <a:rPr lang="fi-FI" dirty="0">
                <a:latin typeface="Arial" pitchFamily="34" charset="0"/>
                <a:cs typeface="ヒラギノ角ゴ Pro W3"/>
              </a:rPr>
              <a:t> </a:t>
            </a:r>
            <a:r>
              <a:rPr lang="fi-FI" dirty="0" err="1">
                <a:latin typeface="Arial" pitchFamily="34" charset="0"/>
                <a:cs typeface="ヒラギノ角ゴ Pro W3"/>
              </a:rPr>
              <a:t>may</a:t>
            </a:r>
            <a:r>
              <a:rPr lang="fi-FI" dirty="0">
                <a:latin typeface="Arial" pitchFamily="34" charset="0"/>
                <a:cs typeface="ヒラギノ角ゴ Pro W3"/>
              </a:rPr>
              <a:t> </a:t>
            </a:r>
            <a:r>
              <a:rPr lang="fi-FI" dirty="0" err="1">
                <a:latin typeface="Arial" pitchFamily="34" charset="0"/>
                <a:cs typeface="ヒラギノ角ゴ Pro W3"/>
              </a:rPr>
              <a:t>e.g</a:t>
            </a:r>
            <a:r>
              <a:rPr lang="fi-FI" dirty="0">
                <a:latin typeface="Arial" pitchFamily="34" charset="0"/>
                <a:cs typeface="ヒラギノ角ゴ Pro W3"/>
              </a:rPr>
              <a:t>. </a:t>
            </a:r>
            <a:r>
              <a:rPr lang="fi-FI" dirty="0" err="1">
                <a:latin typeface="Arial" pitchFamily="34" charset="0"/>
                <a:cs typeface="ヒラギノ角ゴ Pro W3"/>
              </a:rPr>
              <a:t>assign</a:t>
            </a:r>
            <a:r>
              <a:rPr lang="fi-FI" dirty="0">
                <a:latin typeface="Arial" pitchFamily="34" charset="0"/>
                <a:cs typeface="ヒラギノ角ゴ Pro W3"/>
              </a:rPr>
              <a:t> </a:t>
            </a:r>
            <a:r>
              <a:rPr lang="fi-FI" dirty="0" err="1">
                <a:latin typeface="Arial" pitchFamily="34" charset="0"/>
                <a:cs typeface="ヒラギノ角ゴ Pro W3"/>
              </a:rPr>
              <a:t>the</a:t>
            </a:r>
            <a:r>
              <a:rPr lang="fi-FI" dirty="0">
                <a:latin typeface="Arial" pitchFamily="34" charset="0"/>
                <a:cs typeface="ヒラギノ角ゴ Pro W3"/>
              </a:rPr>
              <a:t> </a:t>
            </a:r>
            <a:r>
              <a:rPr lang="fi-FI" dirty="0" err="1">
                <a:latin typeface="Arial" pitchFamily="34" charset="0"/>
                <a:cs typeface="ヒラギノ角ゴ Pro W3"/>
              </a:rPr>
              <a:t>following</a:t>
            </a:r>
            <a:r>
              <a:rPr lang="fi-FI" dirty="0">
                <a:latin typeface="Arial" pitchFamily="34" charset="0"/>
                <a:cs typeface="ヒラギノ角ゴ Pro W3"/>
              </a:rPr>
              <a:t> </a:t>
            </a:r>
            <a:r>
              <a:rPr lang="fi-FI" dirty="0" err="1">
                <a:latin typeface="Arial" pitchFamily="34" charset="0"/>
                <a:cs typeface="ヒラギノ角ゴ Pro W3"/>
              </a:rPr>
              <a:t>responsibilites</a:t>
            </a:r>
            <a:r>
              <a:rPr lang="fi-FI" dirty="0">
                <a:latin typeface="Arial" pitchFamily="34" charset="0"/>
                <a:cs typeface="ヒラギノ角ゴ Pro W3"/>
              </a:rPr>
              <a:t> to </a:t>
            </a:r>
            <a:r>
              <a:rPr lang="fi-FI" dirty="0" err="1">
                <a:latin typeface="Arial" pitchFamily="34" charset="0"/>
                <a:cs typeface="ヒラギノ角ゴ Pro W3"/>
              </a:rPr>
              <a:t>different</a:t>
            </a:r>
            <a:r>
              <a:rPr lang="fi-FI" dirty="0">
                <a:latin typeface="Arial" pitchFamily="34" charset="0"/>
                <a:cs typeface="ヒラギノ角ゴ Pro W3"/>
              </a:rPr>
              <a:t> </a:t>
            </a:r>
            <a:r>
              <a:rPr lang="fi-FI" dirty="0" err="1">
                <a:latin typeface="Arial" pitchFamily="34" charset="0"/>
                <a:cs typeface="ヒラギノ角ゴ Pro W3"/>
              </a:rPr>
              <a:t>students</a:t>
            </a:r>
            <a:r>
              <a:rPr lang="fi-FI" dirty="0">
                <a:latin typeface="Arial" pitchFamily="34" charset="0"/>
                <a:cs typeface="ヒラギノ角ゴ Pro W3"/>
              </a:rPr>
              <a:t>:</a:t>
            </a:r>
          </a:p>
          <a:p>
            <a:pPr eaLnBrk="0" hangingPunct="0">
              <a:buFont typeface="Arial" pitchFamily="34" charset="0"/>
              <a:buChar char="•"/>
            </a:pPr>
            <a:r>
              <a:rPr lang="fi-FI" dirty="0">
                <a:latin typeface="Arial" pitchFamily="34" charset="0"/>
                <a:cs typeface="ヒラギノ角ゴ Pro W3"/>
              </a:rPr>
              <a:t> Project </a:t>
            </a:r>
            <a:r>
              <a:rPr lang="fi-FI" dirty="0" err="1">
                <a:latin typeface="Arial" pitchFamily="34" charset="0"/>
                <a:cs typeface="ヒラギノ角ゴ Pro W3"/>
              </a:rPr>
              <a:t>leadership</a:t>
            </a:r>
            <a:r>
              <a:rPr lang="fi-FI" dirty="0">
                <a:latin typeface="Arial" pitchFamily="34" charset="0"/>
                <a:cs typeface="ヒラギノ角ゴ Pro W3"/>
              </a:rPr>
              <a:t> (</a:t>
            </a:r>
            <a:r>
              <a:rPr lang="fi-FI" dirty="0" err="1">
                <a:latin typeface="Arial" pitchFamily="34" charset="0"/>
                <a:cs typeface="ヒラギノ角ゴ Pro W3"/>
              </a:rPr>
              <a:t>you</a:t>
            </a:r>
            <a:r>
              <a:rPr lang="fi-FI" dirty="0">
                <a:latin typeface="Arial" pitchFamily="34" charset="0"/>
                <a:cs typeface="ヒラギノ角ゴ Pro W3"/>
              </a:rPr>
              <a:t> </a:t>
            </a:r>
            <a:r>
              <a:rPr lang="fi-FI" dirty="0" err="1">
                <a:latin typeface="Arial" pitchFamily="34" charset="0"/>
                <a:cs typeface="ヒラギノ角ゴ Pro W3"/>
              </a:rPr>
              <a:t>may</a:t>
            </a:r>
            <a:r>
              <a:rPr lang="fi-FI" dirty="0">
                <a:latin typeface="Arial" pitchFamily="34" charset="0"/>
                <a:cs typeface="ヒラギノ角ゴ Pro W3"/>
              </a:rPr>
              <a:t> </a:t>
            </a:r>
            <a:r>
              <a:rPr lang="fi-FI" dirty="0" err="1">
                <a:latin typeface="Arial" pitchFamily="34" charset="0"/>
                <a:cs typeface="ヒラギノ角ゴ Pro W3"/>
              </a:rPr>
              <a:t>alternate</a:t>
            </a:r>
            <a:r>
              <a:rPr lang="fi-FI" dirty="0">
                <a:latin typeface="Arial" pitchFamily="34" charset="0"/>
                <a:cs typeface="ヒラギノ角ゴ Pro W3"/>
              </a:rPr>
              <a:t>)</a:t>
            </a:r>
          </a:p>
          <a:p>
            <a:pPr eaLnBrk="0" hangingPunct="0">
              <a:buFont typeface="Arial" pitchFamily="34" charset="0"/>
              <a:buChar char="•"/>
            </a:pPr>
            <a:r>
              <a:rPr lang="fi-FI" dirty="0">
                <a:latin typeface="Arial" pitchFamily="34" charset="0"/>
                <a:cs typeface="ヒラギノ角ゴ Pro W3"/>
              </a:rPr>
              <a:t> </a:t>
            </a:r>
            <a:r>
              <a:rPr lang="fi-FI" dirty="0" err="1">
                <a:latin typeface="Arial" pitchFamily="34" charset="0"/>
                <a:cs typeface="ヒラギノ角ゴ Pro W3"/>
              </a:rPr>
              <a:t>Test</a:t>
            </a:r>
            <a:r>
              <a:rPr lang="fi-FI" dirty="0">
                <a:latin typeface="Arial" pitchFamily="34" charset="0"/>
                <a:cs typeface="ヒラギノ角ゴ Pro W3"/>
              </a:rPr>
              <a:t> </a:t>
            </a:r>
            <a:r>
              <a:rPr lang="fi-FI" dirty="0" err="1">
                <a:latin typeface="Arial" pitchFamily="34" charset="0"/>
                <a:cs typeface="ヒラギノ角ゴ Pro W3"/>
              </a:rPr>
              <a:t>leadership</a:t>
            </a:r>
            <a:endParaRPr lang="fi-FI" dirty="0">
              <a:latin typeface="Arial" pitchFamily="34" charset="0"/>
              <a:cs typeface="ヒラギノ角ゴ Pro W3"/>
            </a:endParaRPr>
          </a:p>
          <a:p>
            <a:pPr eaLnBrk="0" hangingPunct="0">
              <a:buFont typeface="Arial" pitchFamily="34" charset="0"/>
              <a:buChar char="•"/>
            </a:pPr>
            <a:r>
              <a:rPr lang="fi-FI" dirty="0">
                <a:latin typeface="Arial" pitchFamily="34" charset="0"/>
                <a:cs typeface="ヒラギノ角ゴ Pro W3"/>
              </a:rPr>
              <a:t> Business </a:t>
            </a:r>
            <a:r>
              <a:rPr lang="fi-FI" dirty="0" err="1">
                <a:latin typeface="Arial" pitchFamily="34" charset="0"/>
                <a:cs typeface="ヒラギノ角ゴ Pro W3"/>
              </a:rPr>
              <a:t>plan</a:t>
            </a:r>
            <a:endParaRPr lang="fi-FI" dirty="0">
              <a:latin typeface="Arial" pitchFamily="34" charset="0"/>
              <a:cs typeface="ヒラギノ角ゴ Pro W3"/>
            </a:endParaRPr>
          </a:p>
          <a:p>
            <a:pPr eaLnBrk="0" hangingPunct="0">
              <a:buFont typeface="Arial" pitchFamily="34" charset="0"/>
              <a:buChar char="•"/>
            </a:pPr>
            <a:r>
              <a:rPr lang="fi-FI" dirty="0">
                <a:latin typeface="Arial" pitchFamily="34" charset="0"/>
                <a:cs typeface="ヒラギノ角ゴ Pro W3"/>
              </a:rPr>
              <a:t> Marketing</a:t>
            </a:r>
          </a:p>
          <a:p>
            <a:pPr eaLnBrk="0" hangingPunct="0">
              <a:buFont typeface="Arial" pitchFamily="34" charset="0"/>
              <a:buChar char="•"/>
            </a:pPr>
            <a:r>
              <a:rPr lang="fi-FI" dirty="0">
                <a:latin typeface="Arial" pitchFamily="34" charset="0"/>
                <a:cs typeface="ヒラギノ角ゴ Pro W3"/>
              </a:rPr>
              <a:t> Hardware design</a:t>
            </a:r>
          </a:p>
          <a:p>
            <a:pPr eaLnBrk="0" hangingPunct="0">
              <a:buFont typeface="Arial" pitchFamily="34" charset="0"/>
              <a:buChar char="•"/>
            </a:pPr>
            <a:r>
              <a:rPr lang="fi-FI" dirty="0">
                <a:latin typeface="Arial" pitchFamily="34" charset="0"/>
                <a:cs typeface="ヒラギノ角ゴ Pro W3"/>
              </a:rPr>
              <a:t> Back-</a:t>
            </a:r>
            <a:r>
              <a:rPr lang="fi-FI" dirty="0" err="1">
                <a:latin typeface="Arial" pitchFamily="34" charset="0"/>
                <a:cs typeface="ヒラギノ角ゴ Pro W3"/>
              </a:rPr>
              <a:t>end</a:t>
            </a:r>
            <a:r>
              <a:rPr lang="fi-FI" dirty="0">
                <a:latin typeface="Arial" pitchFamily="34" charset="0"/>
                <a:cs typeface="ヒラギノ角ゴ Pro W3"/>
              </a:rPr>
              <a:t> </a:t>
            </a:r>
            <a:r>
              <a:rPr lang="fi-FI" dirty="0" err="1">
                <a:latin typeface="Arial" pitchFamily="34" charset="0"/>
                <a:cs typeface="ヒラギノ角ゴ Pro W3"/>
              </a:rPr>
              <a:t>programming</a:t>
            </a:r>
            <a:endParaRPr lang="fi-FI" dirty="0">
              <a:latin typeface="Arial" pitchFamily="34" charset="0"/>
              <a:cs typeface="ヒラギノ角ゴ Pro W3"/>
            </a:endParaRPr>
          </a:p>
          <a:p>
            <a:pPr eaLnBrk="0" hangingPunct="0">
              <a:buFont typeface="Arial" pitchFamily="34" charset="0"/>
              <a:buChar char="•"/>
            </a:pPr>
            <a:r>
              <a:rPr lang="fi-FI" dirty="0">
                <a:latin typeface="Arial" pitchFamily="34" charset="0"/>
                <a:cs typeface="ヒラギノ角ゴ Pro W3"/>
              </a:rPr>
              <a:t> </a:t>
            </a:r>
            <a:r>
              <a:rPr lang="fi-FI" dirty="0" err="1">
                <a:latin typeface="Arial" pitchFamily="34" charset="0"/>
                <a:cs typeface="ヒラギノ角ゴ Pro W3"/>
              </a:rPr>
              <a:t>Front-end</a:t>
            </a:r>
            <a:r>
              <a:rPr lang="fi-FI" dirty="0">
                <a:latin typeface="Arial" pitchFamily="34" charset="0"/>
                <a:cs typeface="ヒラギノ角ゴ Pro W3"/>
              </a:rPr>
              <a:t> </a:t>
            </a:r>
            <a:r>
              <a:rPr lang="fi-FI" dirty="0" err="1">
                <a:latin typeface="Arial" pitchFamily="34" charset="0"/>
                <a:cs typeface="ヒラギノ角ゴ Pro W3"/>
              </a:rPr>
              <a:t>programming</a:t>
            </a:r>
            <a:endParaRPr lang="fi-FI" dirty="0">
              <a:latin typeface="Arial" pitchFamily="34" charset="0"/>
              <a:cs typeface="ヒラギノ角ゴ Pro W3"/>
            </a:endParaRPr>
          </a:p>
          <a:p>
            <a:pPr eaLnBrk="0" hangingPunct="0">
              <a:buFont typeface="Arial" pitchFamily="34" charset="0"/>
              <a:buChar char="•"/>
            </a:pPr>
            <a:r>
              <a:rPr lang="fi-FI" dirty="0">
                <a:latin typeface="Arial" pitchFamily="34" charset="0"/>
                <a:cs typeface="ヒラギノ角ゴ Pro W3"/>
              </a:rPr>
              <a:t> Mathematical </a:t>
            </a:r>
            <a:r>
              <a:rPr lang="fi-FI" dirty="0" err="1">
                <a:latin typeface="Arial" pitchFamily="34" charset="0"/>
                <a:cs typeface="ヒラギノ角ゴ Pro W3"/>
              </a:rPr>
              <a:t>modelling</a:t>
            </a:r>
            <a:endParaRPr lang="fi-FI" dirty="0">
              <a:latin typeface="Arial" pitchFamily="34" charset="0"/>
              <a:cs typeface="ヒラギノ角ゴ Pro W3"/>
            </a:endParaRPr>
          </a:p>
          <a:p>
            <a:pPr eaLnBrk="0" hangingPunct="0"/>
            <a:endParaRPr lang="fi-FI" dirty="0">
              <a:latin typeface="Arial" pitchFamily="34" charset="0"/>
              <a:cs typeface="ヒラギノ角ゴ Pro W3"/>
            </a:endParaRPr>
          </a:p>
          <a:p>
            <a:pPr eaLnBrk="0" hangingPunct="0"/>
            <a:r>
              <a:rPr lang="fi-FI" dirty="0" err="1">
                <a:latin typeface="Arial" pitchFamily="34" charset="0"/>
                <a:cs typeface="ヒラギノ角ゴ Pro W3"/>
              </a:rPr>
              <a:t>Modularize</a:t>
            </a:r>
            <a:r>
              <a:rPr lang="fi-FI" dirty="0">
                <a:latin typeface="Arial" pitchFamily="34" charset="0"/>
                <a:cs typeface="ヒラギノ角ゴ Pro W3"/>
              </a:rPr>
              <a:t> </a:t>
            </a:r>
            <a:r>
              <a:rPr lang="fi-FI" dirty="0" err="1">
                <a:latin typeface="Arial" pitchFamily="34" charset="0"/>
                <a:cs typeface="ヒラギノ角ゴ Pro W3"/>
              </a:rPr>
              <a:t>the</a:t>
            </a:r>
            <a:r>
              <a:rPr lang="fi-FI" dirty="0">
                <a:latin typeface="Arial" pitchFamily="34" charset="0"/>
                <a:cs typeface="ヒラギノ角ゴ Pro W3"/>
              </a:rPr>
              <a:t> design </a:t>
            </a:r>
            <a:r>
              <a:rPr lang="fi-FI" dirty="0" err="1">
                <a:latin typeface="Arial" pitchFamily="34" charset="0"/>
                <a:cs typeface="ヒラギノ角ゴ Pro W3"/>
              </a:rPr>
              <a:t>process</a:t>
            </a:r>
            <a:r>
              <a:rPr lang="fi-FI" dirty="0">
                <a:latin typeface="Arial" pitchFamily="34" charset="0"/>
                <a:cs typeface="ヒラギノ角ゴ Pro W3"/>
              </a:rPr>
              <a:t>. Maximum </a:t>
            </a:r>
            <a:r>
              <a:rPr lang="fi-FI" dirty="0" err="1">
                <a:latin typeface="Arial" pitchFamily="34" charset="0"/>
                <a:cs typeface="ヒラギノ角ゴ Pro W3"/>
              </a:rPr>
              <a:t>two</a:t>
            </a:r>
            <a:r>
              <a:rPr lang="fi-FI" dirty="0">
                <a:latin typeface="Arial" pitchFamily="34" charset="0"/>
                <a:cs typeface="ヒラギノ角ゴ Pro W3"/>
              </a:rPr>
              <a:t> </a:t>
            </a:r>
            <a:r>
              <a:rPr lang="fi-FI" dirty="0" err="1">
                <a:latin typeface="Arial" pitchFamily="34" charset="0"/>
                <a:cs typeface="ヒラギノ角ゴ Pro W3"/>
              </a:rPr>
              <a:t>students</a:t>
            </a:r>
            <a:r>
              <a:rPr lang="fi-FI" dirty="0">
                <a:latin typeface="Arial" pitchFamily="34" charset="0"/>
                <a:cs typeface="ヒラギノ角ゴ Pro W3"/>
              </a:rPr>
              <a:t> </a:t>
            </a:r>
            <a:r>
              <a:rPr lang="fi-FI" dirty="0" err="1">
                <a:latin typeface="Arial" pitchFamily="34" charset="0"/>
                <a:cs typeface="ヒラギノ角ゴ Pro W3"/>
              </a:rPr>
              <a:t>should</a:t>
            </a:r>
            <a:r>
              <a:rPr lang="fi-FI" dirty="0">
                <a:latin typeface="Arial" pitchFamily="34" charset="0"/>
                <a:cs typeface="ヒラギノ角ゴ Pro W3"/>
              </a:rPr>
              <a:t> </a:t>
            </a:r>
            <a:r>
              <a:rPr lang="fi-FI" dirty="0" err="1">
                <a:latin typeface="Arial" pitchFamily="34" charset="0"/>
                <a:cs typeface="ヒラギノ角ゴ Pro W3"/>
              </a:rPr>
              <a:t>be</a:t>
            </a:r>
            <a:r>
              <a:rPr lang="fi-FI" dirty="0">
                <a:latin typeface="Arial" pitchFamily="34" charset="0"/>
                <a:cs typeface="ヒラギノ角ゴ Pro W3"/>
              </a:rPr>
              <a:t> </a:t>
            </a:r>
            <a:r>
              <a:rPr lang="fi-FI" dirty="0" err="1">
                <a:latin typeface="Arial" pitchFamily="34" charset="0"/>
                <a:cs typeface="ヒラギノ角ゴ Pro W3"/>
              </a:rPr>
              <a:t>responsible</a:t>
            </a:r>
            <a:r>
              <a:rPr lang="fi-FI" dirty="0">
                <a:latin typeface="Arial" pitchFamily="34" charset="0"/>
                <a:cs typeface="ヒラギノ角ゴ Pro W3"/>
              </a:rPr>
              <a:t> for </a:t>
            </a:r>
            <a:r>
              <a:rPr lang="fi-FI" dirty="0" err="1">
                <a:latin typeface="Arial" pitchFamily="34" charset="0"/>
                <a:cs typeface="ヒラギノ角ゴ Pro W3"/>
              </a:rPr>
              <a:t>each</a:t>
            </a:r>
            <a:r>
              <a:rPr lang="fi-FI" dirty="0">
                <a:latin typeface="Arial" pitchFamily="34" charset="0"/>
                <a:cs typeface="ヒラギノ角ゴ Pro W3"/>
              </a:rPr>
              <a:t> software </a:t>
            </a:r>
            <a:r>
              <a:rPr lang="fi-FI" dirty="0" err="1">
                <a:latin typeface="Arial" pitchFamily="34" charset="0"/>
                <a:cs typeface="ヒラギノ角ゴ Pro W3"/>
              </a:rPr>
              <a:t>or</a:t>
            </a:r>
            <a:r>
              <a:rPr lang="fi-FI" dirty="0">
                <a:latin typeface="Arial" pitchFamily="34" charset="0"/>
                <a:cs typeface="ヒラギノ角ゴ Pro W3"/>
              </a:rPr>
              <a:t> hardware </a:t>
            </a:r>
            <a:r>
              <a:rPr lang="fi-FI" dirty="0" err="1">
                <a:latin typeface="Arial" pitchFamily="34" charset="0"/>
                <a:cs typeface="ヒラギノ角ゴ Pro W3"/>
              </a:rPr>
              <a:t>module</a:t>
            </a:r>
            <a:r>
              <a:rPr lang="fi-FI" dirty="0">
                <a:latin typeface="Arial" pitchFamily="34" charset="0"/>
                <a:cs typeface="ヒラギノ角ゴ Pro W3"/>
              </a:rPr>
              <a:t> </a:t>
            </a:r>
            <a:r>
              <a:rPr lang="fi-FI" dirty="0" err="1">
                <a:latin typeface="Arial" pitchFamily="34" charset="0"/>
                <a:cs typeface="ヒラギノ角ゴ Pro W3"/>
              </a:rPr>
              <a:t>during</a:t>
            </a:r>
            <a:r>
              <a:rPr lang="fi-FI" dirty="0">
                <a:latin typeface="Arial" pitchFamily="34" charset="0"/>
                <a:cs typeface="ヒラギノ角ゴ Pro W3"/>
              </a:rPr>
              <a:t> </a:t>
            </a:r>
            <a:r>
              <a:rPr lang="fi-FI" dirty="0" err="1">
                <a:latin typeface="Arial" pitchFamily="34" charset="0"/>
                <a:cs typeface="ヒラギノ角ゴ Pro W3"/>
              </a:rPr>
              <a:t>each</a:t>
            </a:r>
            <a:r>
              <a:rPr lang="fi-FI" dirty="0">
                <a:latin typeface="Arial" pitchFamily="34" charset="0"/>
                <a:cs typeface="ヒラギノ角ゴ Pro W3"/>
              </a:rPr>
              <a:t> ”</a:t>
            </a:r>
            <a:r>
              <a:rPr lang="fi-FI" dirty="0" err="1">
                <a:latin typeface="Arial" pitchFamily="34" charset="0"/>
                <a:cs typeface="ヒラギノ角ゴ Pro W3"/>
              </a:rPr>
              <a:t>sprint</a:t>
            </a:r>
            <a:r>
              <a:rPr lang="fi-FI" dirty="0">
                <a:latin typeface="Arial" pitchFamily="34" charset="0"/>
                <a:cs typeface="ヒラギノ角ゴ Pro W3"/>
              </a:rPr>
              <a:t>”.</a:t>
            </a:r>
          </a:p>
          <a:p>
            <a:pPr eaLnBrk="0" hangingPunct="0"/>
            <a:endParaRPr lang="fi-FI" dirty="0">
              <a:latin typeface="Arial" pitchFamily="34" charset="0"/>
              <a:cs typeface="ヒラギノ角ゴ Pro W3"/>
            </a:endParaRPr>
          </a:p>
          <a:p>
            <a:pPr eaLnBrk="0" hangingPunct="0"/>
            <a:r>
              <a:rPr lang="fi-FI" dirty="0" err="1">
                <a:latin typeface="Arial" pitchFamily="34" charset="0"/>
                <a:cs typeface="ヒラギノ角ゴ Pro W3"/>
              </a:rPr>
              <a:t>Document</a:t>
            </a:r>
            <a:r>
              <a:rPr lang="fi-FI" dirty="0">
                <a:latin typeface="Arial" pitchFamily="34" charset="0"/>
                <a:cs typeface="ヒラギノ角ゴ Pro W3"/>
              </a:rPr>
              <a:t> </a:t>
            </a:r>
            <a:r>
              <a:rPr lang="fi-FI" dirty="0" err="1">
                <a:latin typeface="Arial" pitchFamily="34" charset="0"/>
                <a:cs typeface="ヒラギノ角ゴ Pro W3"/>
              </a:rPr>
              <a:t>modularization</a:t>
            </a:r>
            <a:r>
              <a:rPr lang="fi-FI" dirty="0">
                <a:latin typeface="Arial" pitchFamily="34" charset="0"/>
                <a:cs typeface="ヒラギノ角ゴ Pro W3"/>
              </a:rPr>
              <a:t> and </a:t>
            </a:r>
            <a:r>
              <a:rPr lang="fi-FI" dirty="0" err="1">
                <a:latin typeface="Arial" pitchFamily="34" charset="0"/>
                <a:cs typeface="ヒラギノ角ゴ Pro W3"/>
              </a:rPr>
              <a:t>responsibilities</a:t>
            </a:r>
            <a:r>
              <a:rPr lang="fi-FI" dirty="0">
                <a:latin typeface="Arial" pitchFamily="34" charset="0"/>
                <a:cs typeface="ヒラギノ角ゴ Pro W3"/>
              </a:rPr>
              <a:t>, for </a:t>
            </a:r>
            <a:r>
              <a:rPr lang="fi-FI" dirty="0" err="1">
                <a:latin typeface="Arial" pitchFamily="34" charset="0"/>
                <a:cs typeface="ヒラギノ角ゴ Pro W3"/>
              </a:rPr>
              <a:t>example</a:t>
            </a:r>
            <a:r>
              <a:rPr lang="fi-FI" dirty="0">
                <a:latin typeface="Arial" pitchFamily="34" charset="0"/>
                <a:cs typeface="ヒラギノ角ゴ Pro W3"/>
              </a:rPr>
              <a:t> </a:t>
            </a:r>
            <a:r>
              <a:rPr lang="fi-FI" dirty="0" err="1">
                <a:latin typeface="Arial" pitchFamily="34" charset="0"/>
                <a:cs typeface="ヒラギノ角ゴ Pro W3"/>
              </a:rPr>
              <a:t>by</a:t>
            </a:r>
            <a:r>
              <a:rPr lang="fi-FI" dirty="0">
                <a:latin typeface="Arial" pitchFamily="34" charset="0"/>
                <a:cs typeface="ヒラギノ角ゴ Pro W3"/>
              </a:rPr>
              <a:t> </a:t>
            </a:r>
            <a:r>
              <a:rPr lang="fi-FI" dirty="0" err="1">
                <a:latin typeface="Arial" pitchFamily="34" charset="0"/>
                <a:cs typeface="ヒラギノ角ゴ Pro W3"/>
              </a:rPr>
              <a:t>indicating</a:t>
            </a:r>
            <a:r>
              <a:rPr lang="fi-FI" dirty="0">
                <a:latin typeface="Arial" pitchFamily="34" charset="0"/>
                <a:cs typeface="ヒラギノ角ゴ Pro W3"/>
              </a:rPr>
              <a:t> </a:t>
            </a:r>
            <a:r>
              <a:rPr lang="fi-FI" dirty="0" err="1">
                <a:latin typeface="Arial" pitchFamily="34" charset="0"/>
                <a:cs typeface="ヒラギノ角ゴ Pro W3"/>
              </a:rPr>
              <a:t>responsibilites</a:t>
            </a:r>
            <a:r>
              <a:rPr lang="fi-FI" dirty="0">
                <a:latin typeface="Arial" pitchFamily="34" charset="0"/>
                <a:cs typeface="ヒラギノ角ゴ Pro W3"/>
              </a:rPr>
              <a:t> </a:t>
            </a:r>
            <a:r>
              <a:rPr lang="fi-FI" dirty="0" err="1">
                <a:latin typeface="Arial" pitchFamily="34" charset="0"/>
                <a:cs typeface="ヒラギノ角ゴ Pro W3"/>
              </a:rPr>
              <a:t>with</a:t>
            </a:r>
            <a:r>
              <a:rPr lang="fi-FI" dirty="0">
                <a:latin typeface="Arial" pitchFamily="34" charset="0"/>
                <a:cs typeface="ヒラギノ角ゴ Pro W3"/>
              </a:rPr>
              <a:t> </a:t>
            </a:r>
            <a:r>
              <a:rPr lang="fi-FI" dirty="0" err="1">
                <a:latin typeface="Arial" pitchFamily="34" charset="0"/>
                <a:cs typeface="ヒラギノ角ゴ Pro W3"/>
              </a:rPr>
              <a:t>colours</a:t>
            </a:r>
            <a:r>
              <a:rPr lang="fi-FI" dirty="0">
                <a:latin typeface="Arial" pitchFamily="34" charset="0"/>
                <a:cs typeface="ヒラギノ角ゴ Pro W3"/>
              </a:rPr>
              <a:t> in UML </a:t>
            </a:r>
            <a:r>
              <a:rPr lang="fi-FI" dirty="0" err="1">
                <a:latin typeface="Arial" pitchFamily="34" charset="0"/>
                <a:cs typeface="ヒラギノ角ゴ Pro W3"/>
              </a:rPr>
              <a:t>charts</a:t>
            </a:r>
            <a:r>
              <a:rPr lang="fi-FI" dirty="0">
                <a:latin typeface="Arial" pitchFamily="34" charset="0"/>
                <a:cs typeface="ヒラギノ角ゴ Pro W3"/>
              </a:rPr>
              <a:t>, and in a ”</a:t>
            </a:r>
            <a:r>
              <a:rPr lang="fi-FI" dirty="0" err="1">
                <a:latin typeface="Arial" pitchFamily="34" charset="0"/>
                <a:cs typeface="ヒラギノ角ゴ Pro W3"/>
              </a:rPr>
              <a:t>contributions</a:t>
            </a:r>
            <a:r>
              <a:rPr lang="fi-FI" dirty="0">
                <a:latin typeface="Arial" pitchFamily="34" charset="0"/>
                <a:cs typeface="ヒラギノ角ゴ Pro W3"/>
              </a:rPr>
              <a:t>” </a:t>
            </a:r>
            <a:r>
              <a:rPr lang="fi-FI" dirty="0" err="1">
                <a:latin typeface="Arial" pitchFamily="34" charset="0"/>
                <a:cs typeface="ヒラギノ角ゴ Pro W3"/>
              </a:rPr>
              <a:t>section</a:t>
            </a:r>
            <a:r>
              <a:rPr lang="fi-FI" dirty="0">
                <a:latin typeface="Arial" pitchFamily="34" charset="0"/>
                <a:cs typeface="ヒラギノ角ゴ Pro W3"/>
              </a:rPr>
              <a:t> in </a:t>
            </a:r>
            <a:r>
              <a:rPr lang="fi-FI" dirty="0" err="1">
                <a:latin typeface="Arial" pitchFamily="34" charset="0"/>
                <a:cs typeface="ヒラギノ角ゴ Pro W3"/>
              </a:rPr>
              <a:t>the</a:t>
            </a:r>
            <a:r>
              <a:rPr lang="fi-FI" dirty="0">
                <a:latin typeface="Arial" pitchFamily="34" charset="0"/>
                <a:cs typeface="ヒラギノ角ゴ Pro W3"/>
              </a:rPr>
              <a:t> </a:t>
            </a:r>
            <a:r>
              <a:rPr lang="fi-FI" dirty="0" err="1">
                <a:latin typeface="Arial" pitchFamily="34" charset="0"/>
                <a:cs typeface="ヒラギノ角ゴ Pro W3"/>
              </a:rPr>
              <a:t>final</a:t>
            </a:r>
            <a:r>
              <a:rPr lang="fi-FI" dirty="0">
                <a:latin typeface="Arial" pitchFamily="34" charset="0"/>
                <a:cs typeface="ヒラギノ角ゴ Pro W3"/>
              </a:rPr>
              <a:t> </a:t>
            </a:r>
            <a:r>
              <a:rPr lang="fi-FI" dirty="0" err="1">
                <a:latin typeface="Arial" pitchFamily="34" charset="0"/>
                <a:cs typeface="ヒラギノ角ゴ Pro W3"/>
              </a:rPr>
              <a:t>report</a:t>
            </a:r>
            <a:r>
              <a:rPr lang="fi-FI" dirty="0">
                <a:latin typeface="Arial" pitchFamily="34" charset="0"/>
                <a:cs typeface="ヒラギノ角ゴ Pro W3"/>
              </a:rPr>
              <a:t>.</a:t>
            </a:r>
          </a:p>
        </p:txBody>
      </p:sp>
    </p:spTree>
    <p:extLst>
      <p:ext uri="{BB962C8B-B14F-4D97-AF65-F5344CB8AC3E}">
        <p14:creationId xmlns:p14="http://schemas.microsoft.com/office/powerpoint/2010/main" val="2680427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brik 3"/>
          <p:cNvSpPr>
            <a:spLocks noGrp="1"/>
          </p:cNvSpPr>
          <p:nvPr>
            <p:ph type="title"/>
          </p:nvPr>
        </p:nvSpPr>
        <p:spPr>
          <a:xfrm>
            <a:off x="683568" y="908745"/>
            <a:ext cx="7848872" cy="432048"/>
          </a:xfrm>
        </p:spPr>
        <p:txBody>
          <a:bodyPr/>
          <a:lstStyle/>
          <a:p>
            <a:r>
              <a:rPr lang="sv-SE" dirty="0" err="1">
                <a:solidFill>
                  <a:schemeClr val="tx1"/>
                </a:solidFill>
              </a:rPr>
              <a:t>Exampels</a:t>
            </a:r>
            <a:r>
              <a:rPr lang="sv-SE" dirty="0">
                <a:solidFill>
                  <a:schemeClr val="tx1"/>
                </a:solidFill>
              </a:rPr>
              <a:t> </a:t>
            </a:r>
            <a:r>
              <a:rPr lang="sv-SE" dirty="0" err="1">
                <a:solidFill>
                  <a:schemeClr val="tx1"/>
                </a:solidFill>
              </a:rPr>
              <a:t>of</a:t>
            </a:r>
            <a:r>
              <a:rPr lang="sv-SE" dirty="0">
                <a:solidFill>
                  <a:schemeClr val="tx1"/>
                </a:solidFill>
              </a:rPr>
              <a:t> </a:t>
            </a:r>
            <a:r>
              <a:rPr lang="sv-SE" dirty="0" err="1">
                <a:solidFill>
                  <a:schemeClr val="tx1"/>
                </a:solidFill>
              </a:rPr>
              <a:t>subject-specific</a:t>
            </a:r>
            <a:r>
              <a:rPr lang="sv-SE" dirty="0">
                <a:solidFill>
                  <a:schemeClr val="tx1"/>
                </a:solidFill>
              </a:rPr>
              <a:t> </a:t>
            </a:r>
            <a:r>
              <a:rPr lang="sv-SE" dirty="0" err="1">
                <a:solidFill>
                  <a:schemeClr val="tx1"/>
                </a:solidFill>
              </a:rPr>
              <a:t>requirements</a:t>
            </a:r>
            <a:endParaRPr lang="sv-SE" dirty="0">
              <a:solidFill>
                <a:schemeClr val="tx1"/>
              </a:solidFill>
            </a:endParaRPr>
          </a:p>
        </p:txBody>
      </p:sp>
      <p:sp>
        <p:nvSpPr>
          <p:cNvPr id="5" name="Platshållare för text 4"/>
          <p:cNvSpPr>
            <a:spLocks noGrp="1"/>
          </p:cNvSpPr>
          <p:nvPr>
            <p:ph type="body" sz="quarter" idx="10"/>
          </p:nvPr>
        </p:nvSpPr>
        <p:spPr>
          <a:xfrm>
            <a:off x="863885" y="1988840"/>
            <a:ext cx="7488237" cy="2808287"/>
          </a:xfrm>
        </p:spPr>
        <p:txBody>
          <a:bodyPr/>
          <a:lstStyle/>
          <a:p>
            <a:pPr marL="0" indent="0">
              <a:buNone/>
            </a:pPr>
            <a:r>
              <a:rPr lang="sv-SE" dirty="0"/>
              <a:t>Show </a:t>
            </a:r>
            <a:r>
              <a:rPr lang="sv-SE" dirty="0" err="1"/>
              <a:t>that</a:t>
            </a:r>
            <a:r>
              <a:rPr lang="sv-SE" dirty="0"/>
              <a:t> </a:t>
            </a:r>
            <a:r>
              <a:rPr lang="sv-SE" dirty="0" err="1"/>
              <a:t>you</a:t>
            </a:r>
            <a:r>
              <a:rPr lang="sv-SE" dirty="0"/>
              <a:t> </a:t>
            </a:r>
            <a:r>
              <a:rPr lang="sv-SE" dirty="0" err="1"/>
              <a:t>have</a:t>
            </a:r>
            <a:r>
              <a:rPr lang="sv-SE" dirty="0"/>
              <a:t> </a:t>
            </a:r>
            <a:r>
              <a:rPr lang="sv-SE" dirty="0" err="1"/>
              <a:t>applied</a:t>
            </a:r>
            <a:r>
              <a:rPr lang="sv-SE" dirty="0"/>
              <a:t> and </a:t>
            </a:r>
            <a:r>
              <a:rPr lang="sv-SE" dirty="0" err="1"/>
              <a:t>extended</a:t>
            </a:r>
            <a:r>
              <a:rPr lang="sv-SE" dirty="0"/>
              <a:t> </a:t>
            </a:r>
            <a:r>
              <a:rPr lang="sv-SE" dirty="0" err="1"/>
              <a:t>knowledge</a:t>
            </a:r>
            <a:r>
              <a:rPr lang="sv-SE" dirty="0"/>
              <a:t> from </a:t>
            </a:r>
            <a:r>
              <a:rPr lang="sv-SE" dirty="0" err="1"/>
              <a:t>previous</a:t>
            </a:r>
            <a:r>
              <a:rPr lang="sv-SE" dirty="0"/>
              <a:t> </a:t>
            </a:r>
            <a:r>
              <a:rPr lang="sv-SE" dirty="0" err="1"/>
              <a:t>courses</a:t>
            </a:r>
            <a:r>
              <a:rPr lang="sv-SE" dirty="0"/>
              <a:t>, and </a:t>
            </a:r>
            <a:r>
              <a:rPr lang="sv-SE" dirty="0" err="1"/>
              <a:t>used</a:t>
            </a:r>
            <a:r>
              <a:rPr lang="sv-SE" dirty="0"/>
              <a:t> </a:t>
            </a:r>
            <a:r>
              <a:rPr lang="sv-SE" dirty="0" err="1"/>
              <a:t>tools</a:t>
            </a:r>
            <a:r>
              <a:rPr lang="sv-SE" dirty="0"/>
              <a:t> for teams. </a:t>
            </a:r>
            <a:r>
              <a:rPr lang="sv-SE" dirty="0" err="1"/>
              <a:t>This</a:t>
            </a:r>
            <a:r>
              <a:rPr lang="sv-SE" dirty="0"/>
              <a:t> </a:t>
            </a:r>
            <a:r>
              <a:rPr lang="sv-SE" dirty="0" err="1"/>
              <a:t>may</a:t>
            </a:r>
            <a:r>
              <a:rPr lang="sv-SE" dirty="0"/>
              <a:t> </a:t>
            </a:r>
            <a:r>
              <a:rPr lang="sv-SE" dirty="0" err="1"/>
              <a:t>typically</a:t>
            </a:r>
            <a:r>
              <a:rPr lang="sv-SE" dirty="0"/>
              <a:t> </a:t>
            </a:r>
            <a:r>
              <a:rPr lang="sv-SE" dirty="0" err="1"/>
              <a:t>mean</a:t>
            </a:r>
            <a:r>
              <a:rPr lang="sv-SE" dirty="0"/>
              <a:t>: </a:t>
            </a:r>
          </a:p>
          <a:p>
            <a:pPr marL="0" indent="0">
              <a:buNone/>
            </a:pPr>
            <a:r>
              <a:rPr lang="sv-SE" b="1" dirty="0"/>
              <a:t>In computer </a:t>
            </a:r>
            <a:r>
              <a:rPr lang="sv-SE" b="1" dirty="0" err="1"/>
              <a:t>engineering</a:t>
            </a:r>
            <a:endParaRPr lang="sv-SE" b="1" dirty="0"/>
          </a:p>
          <a:p>
            <a:pPr lvl="1"/>
            <a:r>
              <a:rPr lang="sv-SE" dirty="0" err="1"/>
              <a:t>Use</a:t>
            </a:r>
            <a:r>
              <a:rPr lang="sv-SE" dirty="0"/>
              <a:t> a </a:t>
            </a:r>
            <a:r>
              <a:rPr lang="sv-SE" dirty="0">
                <a:highlight>
                  <a:srgbClr val="FFFF00"/>
                </a:highlight>
              </a:rPr>
              <a:t>version </a:t>
            </a:r>
            <a:r>
              <a:rPr lang="sv-SE" dirty="0" err="1">
                <a:highlight>
                  <a:srgbClr val="FFFF00"/>
                </a:highlight>
              </a:rPr>
              <a:t>control</a:t>
            </a:r>
            <a:r>
              <a:rPr lang="sv-SE" dirty="0">
                <a:highlight>
                  <a:srgbClr val="FFFF00"/>
                </a:highlight>
              </a:rPr>
              <a:t> system </a:t>
            </a:r>
            <a:r>
              <a:rPr lang="sv-SE" dirty="0"/>
              <a:t>(</a:t>
            </a:r>
            <a:r>
              <a:rPr lang="sv-SE" dirty="0" err="1"/>
              <a:t>Github</a:t>
            </a:r>
            <a:r>
              <a:rPr lang="sv-SE" dirty="0"/>
              <a:t>, </a:t>
            </a:r>
            <a:r>
              <a:rPr lang="sv-SE" dirty="0" err="1"/>
              <a:t>Bitbucket</a:t>
            </a:r>
            <a:r>
              <a:rPr lang="sv-SE" dirty="0"/>
              <a:t> </a:t>
            </a:r>
            <a:r>
              <a:rPr lang="sv-SE" dirty="0" err="1"/>
              <a:t>etc</a:t>
            </a:r>
            <a:r>
              <a:rPr lang="sv-SE" dirty="0"/>
              <a:t>) – </a:t>
            </a:r>
            <a:r>
              <a:rPr lang="sv-SE" dirty="0" err="1"/>
              <a:t>invite</a:t>
            </a:r>
            <a:r>
              <a:rPr lang="sv-SE" dirty="0"/>
              <a:t> </a:t>
            </a:r>
            <a:r>
              <a:rPr lang="sv-SE" dirty="0" err="1"/>
              <a:t>your</a:t>
            </a:r>
            <a:r>
              <a:rPr lang="sv-SE" dirty="0"/>
              <a:t> supervisor to the </a:t>
            </a:r>
            <a:r>
              <a:rPr lang="sv-SE" dirty="0" err="1"/>
              <a:t>project</a:t>
            </a:r>
            <a:endParaRPr lang="sv-SE" dirty="0"/>
          </a:p>
          <a:p>
            <a:pPr lvl="1"/>
            <a:r>
              <a:rPr lang="sv-SE" dirty="0"/>
              <a:t>Make </a:t>
            </a:r>
            <a:r>
              <a:rPr lang="sv-SE" dirty="0" err="1"/>
              <a:t>component</a:t>
            </a:r>
            <a:r>
              <a:rPr lang="sv-SE" dirty="0"/>
              <a:t> </a:t>
            </a:r>
            <a:r>
              <a:rPr lang="sv-SE" dirty="0">
                <a:highlight>
                  <a:srgbClr val="FFFF00"/>
                </a:highlight>
              </a:rPr>
              <a:t>diagram</a:t>
            </a:r>
            <a:r>
              <a:rPr lang="sv-SE" dirty="0"/>
              <a:t> and </a:t>
            </a:r>
            <a:r>
              <a:rPr lang="sv-SE" dirty="0" err="1"/>
              <a:t>other</a:t>
            </a:r>
            <a:r>
              <a:rPr lang="sv-SE" dirty="0"/>
              <a:t> UML diagrams</a:t>
            </a:r>
          </a:p>
          <a:p>
            <a:pPr lvl="1"/>
            <a:r>
              <a:rPr lang="sv-SE" dirty="0"/>
              <a:t>Make a </a:t>
            </a:r>
            <a:r>
              <a:rPr lang="sv-SE" dirty="0" err="1"/>
              <a:t>few</a:t>
            </a:r>
            <a:r>
              <a:rPr lang="sv-SE" dirty="0"/>
              <a:t> pages </a:t>
            </a:r>
            <a:r>
              <a:rPr lang="sv-SE" dirty="0" err="1"/>
              <a:t>of</a:t>
            </a:r>
            <a:r>
              <a:rPr lang="sv-SE" dirty="0"/>
              <a:t> </a:t>
            </a:r>
            <a:r>
              <a:rPr lang="sv-SE" dirty="0" err="1"/>
              <a:t>working</a:t>
            </a:r>
            <a:r>
              <a:rPr lang="sv-SE" dirty="0"/>
              <a:t> </a:t>
            </a:r>
            <a:r>
              <a:rPr lang="sv-SE" b="1" dirty="0"/>
              <a:t>program </a:t>
            </a:r>
            <a:r>
              <a:rPr lang="sv-SE" b="1" dirty="0" err="1"/>
              <a:t>code</a:t>
            </a:r>
            <a:r>
              <a:rPr lang="sv-SE" b="1" dirty="0"/>
              <a:t> </a:t>
            </a:r>
            <a:r>
              <a:rPr lang="sv-SE" dirty="0"/>
              <a:t>(HTML </a:t>
            </a:r>
            <a:r>
              <a:rPr lang="sv-SE" dirty="0" err="1"/>
              <a:t>does</a:t>
            </a:r>
            <a:r>
              <a:rPr lang="sv-SE" dirty="0"/>
              <a:t> not </a:t>
            </a:r>
            <a:r>
              <a:rPr lang="sv-SE" dirty="0" err="1"/>
              <a:t>count</a:t>
            </a:r>
            <a:r>
              <a:rPr lang="sv-SE" dirty="0"/>
              <a:t>) as part </a:t>
            </a:r>
            <a:r>
              <a:rPr lang="sv-SE" dirty="0" err="1"/>
              <a:t>of</a:t>
            </a:r>
            <a:r>
              <a:rPr lang="sv-SE" dirty="0"/>
              <a:t> a </a:t>
            </a:r>
            <a:r>
              <a:rPr lang="sv-SE" dirty="0" err="1"/>
              <a:t>prototype</a:t>
            </a:r>
            <a:r>
              <a:rPr lang="sv-SE" dirty="0"/>
              <a:t> and </a:t>
            </a:r>
            <a:r>
              <a:rPr lang="sv-SE" dirty="0" err="1">
                <a:highlight>
                  <a:srgbClr val="FFFF00"/>
                </a:highlight>
              </a:rPr>
              <a:t>evaluate</a:t>
            </a:r>
            <a:r>
              <a:rPr lang="sv-SE" b="1" dirty="0">
                <a:solidFill>
                  <a:schemeClr val="accent1"/>
                </a:solidFill>
              </a:rPr>
              <a:t> </a:t>
            </a:r>
            <a:r>
              <a:rPr lang="sv-SE" dirty="0"/>
              <a:t>the </a:t>
            </a:r>
            <a:r>
              <a:rPr lang="sv-SE" dirty="0" err="1"/>
              <a:t>result</a:t>
            </a:r>
            <a:endParaRPr lang="sv-SE" dirty="0"/>
          </a:p>
          <a:p>
            <a:pPr lvl="1"/>
            <a:r>
              <a:rPr lang="sv-SE" dirty="0" err="1"/>
              <a:t>Learn</a:t>
            </a:r>
            <a:r>
              <a:rPr lang="sv-SE" dirty="0"/>
              <a:t> a new API, </a:t>
            </a:r>
            <a:r>
              <a:rPr lang="sv-SE" dirty="0" err="1"/>
              <a:t>framework</a:t>
            </a:r>
            <a:r>
              <a:rPr lang="sv-SE" dirty="0"/>
              <a:t>, </a:t>
            </a:r>
            <a:r>
              <a:rPr lang="sv-SE" dirty="0" err="1"/>
              <a:t>language</a:t>
            </a:r>
            <a:r>
              <a:rPr lang="sv-SE" dirty="0"/>
              <a:t> or </a:t>
            </a:r>
            <a:r>
              <a:rPr lang="sv-SE" dirty="0" err="1"/>
              <a:t>other</a:t>
            </a:r>
            <a:r>
              <a:rPr lang="sv-SE" dirty="0"/>
              <a:t> </a:t>
            </a:r>
            <a:r>
              <a:rPr lang="sv-SE" dirty="0" err="1"/>
              <a:t>development</a:t>
            </a:r>
            <a:r>
              <a:rPr lang="sv-SE" dirty="0"/>
              <a:t> </a:t>
            </a:r>
            <a:r>
              <a:rPr lang="sv-SE" dirty="0" err="1"/>
              <a:t>tool</a:t>
            </a:r>
            <a:endParaRPr lang="sv-SE" dirty="0"/>
          </a:p>
          <a:p>
            <a:pPr lvl="1"/>
            <a:r>
              <a:rPr lang="sv-SE" dirty="0" err="1"/>
              <a:t>Advanced</a:t>
            </a:r>
            <a:r>
              <a:rPr lang="sv-SE" dirty="0"/>
              <a:t> </a:t>
            </a:r>
            <a:r>
              <a:rPr lang="sv-SE" dirty="0" err="1"/>
              <a:t>level</a:t>
            </a:r>
            <a:r>
              <a:rPr lang="sv-SE" dirty="0"/>
              <a:t> students: </a:t>
            </a:r>
            <a:r>
              <a:rPr lang="sv-SE" dirty="0" err="1"/>
              <a:t>Apply</a:t>
            </a:r>
            <a:r>
              <a:rPr lang="sv-SE" dirty="0"/>
              <a:t> </a:t>
            </a:r>
            <a:r>
              <a:rPr lang="sv-SE" dirty="0" err="1"/>
              <a:t>knowledge</a:t>
            </a:r>
            <a:r>
              <a:rPr lang="sv-SE" dirty="0"/>
              <a:t> from </a:t>
            </a:r>
            <a:r>
              <a:rPr lang="sv-SE" dirty="0" err="1"/>
              <a:t>advanced</a:t>
            </a:r>
            <a:r>
              <a:rPr lang="sv-SE" dirty="0"/>
              <a:t> </a:t>
            </a:r>
            <a:r>
              <a:rPr lang="sv-SE" dirty="0" err="1"/>
              <a:t>level</a:t>
            </a:r>
            <a:r>
              <a:rPr lang="sv-SE" dirty="0"/>
              <a:t> </a:t>
            </a:r>
            <a:r>
              <a:rPr lang="sv-SE" dirty="0" err="1"/>
              <a:t>course</a:t>
            </a:r>
            <a:endParaRPr lang="sv-SE" dirty="0"/>
          </a:p>
          <a:p>
            <a:pPr marL="0" indent="0">
              <a:buNone/>
            </a:pPr>
            <a:r>
              <a:rPr lang="sv-SE" b="1" dirty="0"/>
              <a:t>In </a:t>
            </a:r>
            <a:r>
              <a:rPr lang="sv-SE" b="1" dirty="0" err="1"/>
              <a:t>industrial</a:t>
            </a:r>
            <a:r>
              <a:rPr lang="sv-SE" b="1" dirty="0"/>
              <a:t> </a:t>
            </a:r>
            <a:r>
              <a:rPr lang="sv-SE" b="1" dirty="0" err="1"/>
              <a:t>engineering</a:t>
            </a:r>
            <a:r>
              <a:rPr lang="sv-SE" b="1" dirty="0"/>
              <a:t> and management</a:t>
            </a:r>
          </a:p>
          <a:p>
            <a:pPr lvl="1"/>
            <a:r>
              <a:rPr lang="sv-SE" dirty="0"/>
              <a:t>Make a </a:t>
            </a:r>
            <a:r>
              <a:rPr lang="sv-SE" dirty="0">
                <a:highlight>
                  <a:srgbClr val="FFFF00"/>
                </a:highlight>
              </a:rPr>
              <a:t>business plan </a:t>
            </a:r>
            <a:r>
              <a:rPr lang="sv-SE" dirty="0" err="1"/>
              <a:t>that</a:t>
            </a:r>
            <a:r>
              <a:rPr lang="sv-SE" dirty="0"/>
              <a:t> </a:t>
            </a:r>
            <a:r>
              <a:rPr lang="sv-SE" dirty="0" err="1"/>
              <a:t>should</a:t>
            </a:r>
            <a:r>
              <a:rPr lang="sv-SE" dirty="0"/>
              <a:t> be </a:t>
            </a:r>
            <a:r>
              <a:rPr lang="sv-SE" dirty="0" err="1"/>
              <a:t>presented</a:t>
            </a:r>
            <a:r>
              <a:rPr lang="sv-SE" dirty="0"/>
              <a:t> to the </a:t>
            </a:r>
            <a:r>
              <a:rPr lang="sv-SE" dirty="0" err="1"/>
              <a:t>investors</a:t>
            </a:r>
            <a:endParaRPr lang="sv-SE" dirty="0"/>
          </a:p>
          <a:p>
            <a:pPr lvl="1"/>
            <a:r>
              <a:rPr lang="sv-SE" dirty="0" err="1"/>
              <a:t>Use</a:t>
            </a:r>
            <a:r>
              <a:rPr lang="sv-SE" dirty="0"/>
              <a:t> a </a:t>
            </a:r>
            <a:r>
              <a:rPr lang="sv-SE" dirty="0" err="1"/>
              <a:t>known</a:t>
            </a:r>
            <a:r>
              <a:rPr lang="sv-SE" dirty="0"/>
              <a:t> </a:t>
            </a:r>
            <a:r>
              <a:rPr lang="sv-SE" dirty="0" err="1"/>
              <a:t>method</a:t>
            </a:r>
            <a:r>
              <a:rPr lang="sv-SE" dirty="0"/>
              <a:t> for </a:t>
            </a:r>
            <a:r>
              <a:rPr lang="sv-SE" dirty="0" err="1">
                <a:highlight>
                  <a:srgbClr val="FFFF00"/>
                </a:highlight>
              </a:rPr>
              <a:t>requirement</a:t>
            </a:r>
            <a:r>
              <a:rPr lang="sv-SE" dirty="0">
                <a:highlight>
                  <a:srgbClr val="FFFF00"/>
                </a:highlight>
              </a:rPr>
              <a:t> management</a:t>
            </a:r>
          </a:p>
        </p:txBody>
      </p:sp>
    </p:spTree>
    <p:extLst>
      <p:ext uri="{BB962C8B-B14F-4D97-AF65-F5344CB8AC3E}">
        <p14:creationId xmlns:p14="http://schemas.microsoft.com/office/powerpoint/2010/main" val="3802912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fi-FI" sz="3200" dirty="0" err="1"/>
              <a:t>Course</a:t>
            </a:r>
            <a:r>
              <a:rPr lang="fi-FI" sz="3200" dirty="0"/>
              <a:t> </a:t>
            </a:r>
            <a:r>
              <a:rPr lang="fi-FI" sz="3200" dirty="0" err="1"/>
              <a:t>organization</a:t>
            </a:r>
            <a:endParaRPr lang="fi-FI" sz="3200" dirty="0"/>
          </a:p>
        </p:txBody>
      </p:sp>
      <p:sp>
        <p:nvSpPr>
          <p:cNvPr id="12291" name="Content Placeholder 2"/>
          <p:cNvSpPr>
            <a:spLocks noGrp="1"/>
          </p:cNvSpPr>
          <p:nvPr>
            <p:ph idx="1"/>
          </p:nvPr>
        </p:nvSpPr>
        <p:spPr/>
        <p:txBody>
          <a:bodyPr/>
          <a:lstStyle/>
          <a:p>
            <a:endParaRPr lang="fi-FI" dirty="0"/>
          </a:p>
          <a:p>
            <a:endParaRPr lang="fi-FI" dirty="0"/>
          </a:p>
        </p:txBody>
      </p:sp>
      <p:sp>
        <p:nvSpPr>
          <p:cNvPr id="12293" name="TextBox 4"/>
          <p:cNvSpPr txBox="1">
            <a:spLocks noChangeArrowheads="1"/>
          </p:cNvSpPr>
          <p:nvPr/>
        </p:nvSpPr>
        <p:spPr bwMode="auto">
          <a:xfrm>
            <a:off x="629100" y="2192946"/>
            <a:ext cx="7200900" cy="2246769"/>
          </a:xfrm>
          <a:prstGeom prst="rect">
            <a:avLst/>
          </a:prstGeom>
          <a:noFill/>
          <a:ln w="9525">
            <a:noFill/>
            <a:miter lim="800000"/>
            <a:headEnd/>
            <a:tailEnd/>
          </a:ln>
        </p:spPr>
        <p:txBody>
          <a:bodyPr wrap="square">
            <a:spAutoFit/>
          </a:bodyPr>
          <a:lstStyle/>
          <a:p>
            <a:pPr eaLnBrk="0" hangingPunct="0">
              <a:buFont typeface="Arial" pitchFamily="34" charset="0"/>
              <a:buChar char="•"/>
            </a:pPr>
            <a:r>
              <a:rPr lang="fi-FI" sz="2000" dirty="0">
                <a:latin typeface="Arial" pitchFamily="34" charset="0"/>
                <a:cs typeface="ヒラギノ角ゴ Pro W3"/>
              </a:rPr>
              <a:t> </a:t>
            </a:r>
            <a:r>
              <a:rPr lang="fi-FI" sz="2000" dirty="0" err="1">
                <a:latin typeface="Arial" pitchFamily="34" charset="0"/>
                <a:cs typeface="ヒラギノ角ゴ Pro W3"/>
              </a:rPr>
              <a:t>See</a:t>
            </a:r>
            <a:r>
              <a:rPr lang="fi-FI" sz="2000" dirty="0">
                <a:latin typeface="Arial" pitchFamily="34" charset="0"/>
                <a:cs typeface="ヒラギノ角ゴ Pro W3"/>
              </a:rPr>
              <a:t> </a:t>
            </a:r>
            <a:r>
              <a:rPr lang="fi-FI" sz="2000" dirty="0" err="1">
                <a:latin typeface="Arial" pitchFamily="34" charset="0"/>
                <a:cs typeface="ヒラギノ角ゴ Pro W3"/>
              </a:rPr>
              <a:t>course</a:t>
            </a:r>
            <a:r>
              <a:rPr lang="fi-FI" sz="2000" dirty="0">
                <a:latin typeface="Arial" pitchFamily="34" charset="0"/>
                <a:cs typeface="ヒラギノ角ゴ Pro W3"/>
              </a:rPr>
              <a:t> </a:t>
            </a:r>
            <a:r>
              <a:rPr lang="fi-FI" sz="2000" dirty="0" err="1">
                <a:highlight>
                  <a:srgbClr val="FFFF00"/>
                </a:highlight>
                <a:latin typeface="Arial" pitchFamily="34" charset="0"/>
                <a:cs typeface="ヒラギノ角ゴ Pro W3"/>
              </a:rPr>
              <a:t>timetable</a:t>
            </a:r>
            <a:r>
              <a:rPr lang="fi-FI" sz="2000" dirty="0">
                <a:latin typeface="Arial" pitchFamily="34" charset="0"/>
                <a:cs typeface="ヒラギノ角ゴ Pro W3"/>
              </a:rPr>
              <a:t> for </a:t>
            </a:r>
            <a:r>
              <a:rPr lang="fi-FI" sz="2000" dirty="0" err="1">
                <a:latin typeface="Arial" pitchFamily="34" charset="0"/>
                <a:cs typeface="ヒラギノ角ゴ Pro W3"/>
              </a:rPr>
              <a:t>details</a:t>
            </a:r>
            <a:r>
              <a:rPr lang="fi-FI" sz="2000" dirty="0">
                <a:latin typeface="Arial" pitchFamily="34" charset="0"/>
                <a:cs typeface="ヒラギノ角ゴ Pro W3"/>
              </a:rPr>
              <a:t>. If </a:t>
            </a:r>
            <a:r>
              <a:rPr lang="fi-FI" sz="2000" dirty="0" err="1">
                <a:latin typeface="Arial" pitchFamily="34" charset="0"/>
                <a:cs typeface="ヒラギノ角ゴ Pro W3"/>
              </a:rPr>
              <a:t>information</a:t>
            </a:r>
            <a:r>
              <a:rPr lang="fi-FI" sz="2000" dirty="0">
                <a:latin typeface="Arial" pitchFamily="34" charset="0"/>
                <a:cs typeface="ヒラギノ角ゴ Pro W3"/>
              </a:rPr>
              <a:t> is </a:t>
            </a:r>
            <a:r>
              <a:rPr lang="fi-FI" sz="2000" dirty="0" err="1">
                <a:latin typeface="Arial" pitchFamily="34" charset="0"/>
                <a:cs typeface="ヒラギノ角ゴ Pro W3"/>
              </a:rPr>
              <a:t>contradictory</a:t>
            </a:r>
            <a:r>
              <a:rPr lang="fi-FI" sz="2000" dirty="0">
                <a:latin typeface="Arial" pitchFamily="34" charset="0"/>
                <a:cs typeface="ヒラギノ角ゴ Pro W3"/>
              </a:rPr>
              <a:t>, </a:t>
            </a:r>
            <a:r>
              <a:rPr lang="fi-FI" sz="2000" dirty="0" err="1">
                <a:latin typeface="Arial" pitchFamily="34" charset="0"/>
                <a:cs typeface="ヒラギノ角ゴ Pro W3"/>
              </a:rPr>
              <a:t>we</a:t>
            </a:r>
            <a:r>
              <a:rPr lang="fi-FI" sz="2000" dirty="0">
                <a:latin typeface="Arial" pitchFamily="34" charset="0"/>
                <a:cs typeface="ヒラギノ角ゴ Pro W3"/>
              </a:rPr>
              <a:t> </a:t>
            </a:r>
            <a:r>
              <a:rPr lang="fi-FI" sz="2000" dirty="0" err="1">
                <a:latin typeface="Arial" pitchFamily="34" charset="0"/>
                <a:cs typeface="ヒラギノ角ゴ Pro W3"/>
              </a:rPr>
              <a:t>follow</a:t>
            </a:r>
            <a:r>
              <a:rPr lang="fi-FI" sz="2000" dirty="0">
                <a:latin typeface="Arial" pitchFamily="34" charset="0"/>
                <a:cs typeface="ヒラギノ角ゴ Pro W3"/>
              </a:rPr>
              <a:t> </a:t>
            </a:r>
            <a:r>
              <a:rPr lang="fi-FI" sz="2000" dirty="0" err="1">
                <a:latin typeface="Arial" pitchFamily="34" charset="0"/>
                <a:cs typeface="ヒラギノ角ゴ Pro W3"/>
              </a:rPr>
              <a:t>the</a:t>
            </a:r>
            <a:r>
              <a:rPr lang="fi-FI" sz="2000" dirty="0">
                <a:latin typeface="Arial" pitchFamily="34" charset="0"/>
                <a:cs typeface="ヒラギノ角ゴ Pro W3"/>
              </a:rPr>
              <a:t> </a:t>
            </a:r>
            <a:r>
              <a:rPr lang="fi-FI" sz="2000" dirty="0" err="1">
                <a:latin typeface="Arial" pitchFamily="34" charset="0"/>
                <a:cs typeface="ヒラギノ角ゴ Pro W3"/>
              </a:rPr>
              <a:t>timetable</a:t>
            </a:r>
            <a:r>
              <a:rPr lang="fi-FI" sz="2000" dirty="0">
                <a:latin typeface="Arial" pitchFamily="34" charset="0"/>
                <a:cs typeface="ヒラギノ角ゴ Pro W3"/>
              </a:rPr>
              <a:t>.</a:t>
            </a:r>
          </a:p>
          <a:p>
            <a:pPr eaLnBrk="0" hangingPunct="0"/>
            <a:endParaRPr lang="fi-FI" sz="2000" dirty="0">
              <a:latin typeface="Arial" pitchFamily="34" charset="0"/>
              <a:cs typeface="ヒラギノ角ゴ Pro W3"/>
            </a:endParaRPr>
          </a:p>
          <a:p>
            <a:pPr eaLnBrk="0" hangingPunct="0">
              <a:buFont typeface="Arial" pitchFamily="34" charset="0"/>
              <a:buChar char="•"/>
            </a:pPr>
            <a:r>
              <a:rPr lang="fi-FI" sz="2000" dirty="0">
                <a:latin typeface="Arial" pitchFamily="34" charset="0"/>
                <a:cs typeface="ヒラギノ角ゴ Pro W3"/>
              </a:rPr>
              <a:t> Project </a:t>
            </a:r>
            <a:r>
              <a:rPr lang="fi-FI" sz="2000" dirty="0" err="1">
                <a:latin typeface="Arial" pitchFamily="34" charset="0"/>
                <a:cs typeface="ヒラギノ角ゴ Pro W3"/>
              </a:rPr>
              <a:t>duration</a:t>
            </a:r>
            <a:r>
              <a:rPr lang="fi-FI" sz="2000" dirty="0">
                <a:latin typeface="Arial" pitchFamily="34" charset="0"/>
                <a:cs typeface="ヒラギノ角ゴ Pro W3"/>
              </a:rPr>
              <a:t>: </a:t>
            </a:r>
            <a:r>
              <a:rPr lang="fi-FI" sz="2000" dirty="0" err="1">
                <a:latin typeface="Arial" pitchFamily="34" charset="0"/>
                <a:cs typeface="ヒラギノ角ゴ Pro W3"/>
              </a:rPr>
              <a:t>September</a:t>
            </a:r>
            <a:r>
              <a:rPr lang="fi-FI" sz="2000" dirty="0">
                <a:latin typeface="Arial" pitchFamily="34" charset="0"/>
                <a:cs typeface="ヒラギノ角ゴ Pro W3"/>
              </a:rPr>
              <a:t> </a:t>
            </a:r>
            <a:r>
              <a:rPr lang="fi-FI" sz="2000" dirty="0" err="1">
                <a:latin typeface="Arial" pitchFamily="34" charset="0"/>
                <a:cs typeface="ヒラギノ角ゴ Pro W3"/>
              </a:rPr>
              <a:t>until</a:t>
            </a:r>
            <a:r>
              <a:rPr lang="fi-FI" sz="2000" dirty="0">
                <a:latin typeface="Arial" pitchFamily="34" charset="0"/>
                <a:cs typeface="ヒラギノ角ゴ Pro W3"/>
              </a:rPr>
              <a:t> </a:t>
            </a:r>
            <a:r>
              <a:rPr lang="fi-FI" sz="2000" dirty="0" err="1">
                <a:latin typeface="Arial" pitchFamily="34" charset="0"/>
                <a:cs typeface="ヒラギノ角ゴ Pro W3"/>
              </a:rPr>
              <a:t>first</a:t>
            </a:r>
            <a:r>
              <a:rPr lang="fi-FI" sz="2000" dirty="0">
                <a:latin typeface="Arial" pitchFamily="34" charset="0"/>
                <a:cs typeface="ヒラギノ角ゴ Pro W3"/>
              </a:rPr>
              <a:t> </a:t>
            </a:r>
            <a:r>
              <a:rPr lang="fi-FI" sz="2000" dirty="0" err="1">
                <a:latin typeface="Arial" pitchFamily="34" charset="0"/>
                <a:cs typeface="ヒラギノ角ゴ Pro W3"/>
              </a:rPr>
              <a:t>week</a:t>
            </a:r>
            <a:r>
              <a:rPr lang="fi-FI" sz="2000" dirty="0">
                <a:latin typeface="Arial" pitchFamily="34" charset="0"/>
                <a:cs typeface="ヒラギノ角ゴ Pro W3"/>
              </a:rPr>
              <a:t> of November (</a:t>
            </a:r>
            <a:r>
              <a:rPr lang="fi-FI" sz="2000" dirty="0" err="1">
                <a:latin typeface="Arial" pitchFamily="34" charset="0"/>
                <a:cs typeface="ヒラギノ角ゴ Pro W3"/>
              </a:rPr>
              <a:t>overlapping</a:t>
            </a:r>
            <a:r>
              <a:rPr lang="fi-FI" sz="2000" dirty="0">
                <a:latin typeface="Arial" pitchFamily="34" charset="0"/>
                <a:cs typeface="ヒラギノ角ゴ Pro W3"/>
              </a:rPr>
              <a:t> </a:t>
            </a:r>
            <a:r>
              <a:rPr lang="fi-FI" sz="2000" dirty="0" err="1">
                <a:latin typeface="Arial" pitchFamily="34" charset="0"/>
                <a:cs typeface="ヒラギノ角ゴ Pro W3"/>
              </a:rPr>
              <a:t>with</a:t>
            </a:r>
            <a:r>
              <a:rPr lang="fi-FI" sz="2000" dirty="0">
                <a:latin typeface="Arial" pitchFamily="34" charset="0"/>
                <a:cs typeface="ヒラギノ角ゴ Pro W3"/>
              </a:rPr>
              <a:t> </a:t>
            </a:r>
            <a:r>
              <a:rPr lang="fi-FI" sz="2000" dirty="0" err="1">
                <a:latin typeface="Arial" pitchFamily="34" charset="0"/>
                <a:cs typeface="ヒラギノ角ゴ Pro W3"/>
              </a:rPr>
              <a:t>first</a:t>
            </a:r>
            <a:r>
              <a:rPr lang="fi-FI" sz="2000" dirty="0">
                <a:latin typeface="Arial" pitchFamily="34" charset="0"/>
                <a:cs typeface="ヒラギノ角ゴ Pro W3"/>
              </a:rPr>
              <a:t> </a:t>
            </a:r>
            <a:r>
              <a:rPr lang="fi-FI" sz="2000" dirty="0" err="1">
                <a:latin typeface="Arial" pitchFamily="34" charset="0"/>
                <a:cs typeface="ヒラギノ角ゴ Pro W3"/>
              </a:rPr>
              <a:t>week</a:t>
            </a:r>
            <a:r>
              <a:rPr lang="fi-FI" sz="2000" dirty="0">
                <a:latin typeface="Arial" pitchFamily="34" charset="0"/>
                <a:cs typeface="ヒラギノ角ゴ Pro W3"/>
              </a:rPr>
              <a:t> of </a:t>
            </a:r>
            <a:r>
              <a:rPr lang="fi-FI" sz="2000" dirty="0" err="1">
                <a:latin typeface="Arial" pitchFamily="34" charset="0"/>
                <a:cs typeface="ヒラギノ角ゴ Pro W3"/>
              </a:rPr>
              <a:t>next</a:t>
            </a:r>
            <a:r>
              <a:rPr lang="fi-FI" sz="2000" dirty="0">
                <a:latin typeface="Arial" pitchFamily="34" charset="0"/>
                <a:cs typeface="ヒラギノ角ゴ Pro W3"/>
              </a:rPr>
              <a:t> </a:t>
            </a:r>
            <a:r>
              <a:rPr lang="fi-FI" sz="2000" dirty="0" err="1">
                <a:latin typeface="Arial" pitchFamily="34" charset="0"/>
                <a:cs typeface="ヒラギノ角ゴ Pro W3"/>
              </a:rPr>
              <a:t>study</a:t>
            </a:r>
            <a:r>
              <a:rPr lang="fi-FI" sz="2000" dirty="0">
                <a:latin typeface="Arial" pitchFamily="34" charset="0"/>
                <a:cs typeface="ヒラギノ角ゴ Pro W3"/>
              </a:rPr>
              <a:t> </a:t>
            </a:r>
            <a:r>
              <a:rPr lang="fi-FI" sz="2000" dirty="0" err="1">
                <a:latin typeface="Arial" pitchFamily="34" charset="0"/>
                <a:cs typeface="ヒラギノ角ゴ Pro W3"/>
              </a:rPr>
              <a:t>period</a:t>
            </a:r>
            <a:r>
              <a:rPr lang="fi-FI" sz="2000" dirty="0">
                <a:latin typeface="Arial" pitchFamily="34" charset="0"/>
                <a:cs typeface="ヒラギノ角ゴ Pro W3"/>
              </a:rPr>
              <a:t>).</a:t>
            </a:r>
          </a:p>
          <a:p>
            <a:pPr eaLnBrk="0" hangingPunct="0"/>
            <a:endParaRPr lang="fi-FI" sz="2000" dirty="0">
              <a:latin typeface="Arial" pitchFamily="34" charset="0"/>
              <a:cs typeface="ヒラギノ角ゴ Pro W3"/>
            </a:endParaRPr>
          </a:p>
          <a:p>
            <a:pPr eaLnBrk="0" hangingPunct="0">
              <a:buFont typeface="Arial" pitchFamily="34" charset="0"/>
              <a:buChar char="•"/>
            </a:pPr>
            <a:r>
              <a:rPr lang="fi-FI" sz="2000" dirty="0">
                <a:latin typeface="Arial" pitchFamily="34" charset="0"/>
                <a:cs typeface="ヒラギノ角ゴ Pro W3"/>
              </a:rPr>
              <a:t> </a:t>
            </a:r>
            <a:r>
              <a:rPr lang="fi-FI" sz="2000" dirty="0" err="1">
                <a:latin typeface="Arial" pitchFamily="34" charset="0"/>
                <a:cs typeface="ヒラギノ角ゴ Pro W3"/>
              </a:rPr>
              <a:t>You</a:t>
            </a:r>
            <a:r>
              <a:rPr lang="fi-FI" sz="2000" dirty="0">
                <a:latin typeface="Arial" pitchFamily="34" charset="0"/>
                <a:cs typeface="ヒラギノ角ゴ Pro W3"/>
              </a:rPr>
              <a:t> </a:t>
            </a:r>
            <a:r>
              <a:rPr lang="fi-FI" sz="2000" dirty="0" err="1">
                <a:latin typeface="Arial" pitchFamily="34" charset="0"/>
                <a:cs typeface="ヒラギノ角ゴ Pro W3"/>
              </a:rPr>
              <a:t>need</a:t>
            </a:r>
            <a:r>
              <a:rPr lang="fi-FI" sz="2000" dirty="0">
                <a:latin typeface="Arial" pitchFamily="34" charset="0"/>
                <a:cs typeface="ヒラギノ角ゴ Pro W3"/>
              </a:rPr>
              <a:t> an </a:t>
            </a:r>
            <a:r>
              <a:rPr lang="fi-FI" sz="2000" dirty="0" err="1">
                <a:highlight>
                  <a:srgbClr val="FFFF00"/>
                </a:highlight>
                <a:latin typeface="Arial" pitchFamily="34" charset="0"/>
                <a:cs typeface="ヒラギノ角ゴ Pro W3"/>
              </a:rPr>
              <a:t>own</a:t>
            </a:r>
            <a:r>
              <a:rPr lang="fi-FI" sz="2000" dirty="0">
                <a:highlight>
                  <a:srgbClr val="FFFF00"/>
                </a:highlight>
                <a:latin typeface="Arial" pitchFamily="34" charset="0"/>
                <a:cs typeface="ヒラギノ角ゴ Pro W3"/>
              </a:rPr>
              <a:t> </a:t>
            </a:r>
            <a:r>
              <a:rPr lang="fi-FI" sz="2000" dirty="0" err="1">
                <a:highlight>
                  <a:srgbClr val="FFFF00"/>
                </a:highlight>
                <a:latin typeface="Arial" pitchFamily="34" charset="0"/>
                <a:cs typeface="ヒラギノ角ゴ Pro W3"/>
              </a:rPr>
              <a:t>laptop</a:t>
            </a:r>
            <a:r>
              <a:rPr lang="fi-FI" sz="2000" dirty="0">
                <a:latin typeface="Arial" pitchFamily="34" charset="0"/>
                <a:cs typeface="ヒラギノ角ゴ Pro W3"/>
              </a:rPr>
              <a:t>, </a:t>
            </a:r>
            <a:r>
              <a:rPr lang="fi-FI" sz="2000" dirty="0" err="1">
                <a:latin typeface="Arial" pitchFamily="34" charset="0"/>
                <a:cs typeface="ヒラギノ角ゴ Pro W3"/>
              </a:rPr>
              <a:t>or</a:t>
            </a:r>
            <a:r>
              <a:rPr lang="fi-FI" sz="2000" dirty="0">
                <a:latin typeface="Arial" pitchFamily="34" charset="0"/>
                <a:cs typeface="ヒラギノ角ゴ Pro W3"/>
              </a:rPr>
              <a:t> </a:t>
            </a:r>
            <a:r>
              <a:rPr lang="fi-FI" sz="2000" dirty="0" err="1">
                <a:latin typeface="Arial" pitchFamily="34" charset="0"/>
                <a:cs typeface="ヒラギノ角ゴ Pro W3"/>
              </a:rPr>
              <a:t>borrow</a:t>
            </a:r>
            <a:r>
              <a:rPr lang="fi-FI" sz="2000" dirty="0">
                <a:latin typeface="Arial" pitchFamily="34" charset="0"/>
                <a:cs typeface="ヒラギノ角ゴ Pro W3"/>
              </a:rPr>
              <a:t> </a:t>
            </a:r>
            <a:r>
              <a:rPr lang="fi-FI" sz="2000" dirty="0" err="1">
                <a:latin typeface="Arial" pitchFamily="34" charset="0"/>
                <a:cs typeface="ヒラギノ角ゴ Pro W3"/>
              </a:rPr>
              <a:t>one</a:t>
            </a:r>
            <a:r>
              <a:rPr lang="fi-FI" sz="2000" dirty="0">
                <a:latin typeface="Arial" pitchFamily="34" charset="0"/>
                <a:cs typeface="ヒラギノ角ゴ Pro W3"/>
              </a:rPr>
              <a:t> in Service center.</a:t>
            </a:r>
          </a:p>
        </p:txBody>
      </p:sp>
    </p:spTree>
    <p:extLst>
      <p:ext uri="{BB962C8B-B14F-4D97-AF65-F5344CB8AC3E}">
        <p14:creationId xmlns:p14="http://schemas.microsoft.com/office/powerpoint/2010/main" val="2477605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629100" y="775447"/>
            <a:ext cx="7912894" cy="652145"/>
          </a:xfrm>
        </p:spPr>
        <p:txBody>
          <a:bodyPr/>
          <a:lstStyle/>
          <a:p>
            <a:r>
              <a:rPr lang="fi-FI" sz="3200" dirty="0" err="1"/>
              <a:t>Mandatory</a:t>
            </a:r>
            <a:r>
              <a:rPr lang="fi-FI" sz="3200" dirty="0"/>
              <a:t> </a:t>
            </a:r>
            <a:r>
              <a:rPr lang="fi-FI" sz="3200" dirty="0" err="1"/>
              <a:t>attendance</a:t>
            </a:r>
            <a:endParaRPr lang="fi-FI" sz="3200" dirty="0"/>
          </a:p>
        </p:txBody>
      </p:sp>
      <p:sp>
        <p:nvSpPr>
          <p:cNvPr id="12291" name="Content Placeholder 2"/>
          <p:cNvSpPr>
            <a:spLocks noGrp="1"/>
          </p:cNvSpPr>
          <p:nvPr>
            <p:ph idx="1"/>
          </p:nvPr>
        </p:nvSpPr>
        <p:spPr/>
        <p:txBody>
          <a:bodyPr/>
          <a:lstStyle/>
          <a:p>
            <a:endParaRPr lang="fi-FI"/>
          </a:p>
          <a:p>
            <a:endParaRPr lang="fi-FI"/>
          </a:p>
        </p:txBody>
      </p:sp>
      <p:sp>
        <p:nvSpPr>
          <p:cNvPr id="12293" name="TextBox 4"/>
          <p:cNvSpPr txBox="1">
            <a:spLocks noChangeArrowheads="1"/>
          </p:cNvSpPr>
          <p:nvPr/>
        </p:nvSpPr>
        <p:spPr bwMode="auto">
          <a:xfrm>
            <a:off x="426368" y="1427592"/>
            <a:ext cx="8291264" cy="4801314"/>
          </a:xfrm>
          <a:prstGeom prst="rect">
            <a:avLst/>
          </a:prstGeom>
          <a:noFill/>
          <a:ln w="9525">
            <a:noFill/>
            <a:miter lim="800000"/>
            <a:headEnd/>
            <a:tailEnd/>
          </a:ln>
        </p:spPr>
        <p:txBody>
          <a:bodyPr wrap="square">
            <a:spAutoFit/>
          </a:bodyPr>
          <a:lstStyle/>
          <a:p>
            <a:pPr eaLnBrk="0" hangingPunct="0">
              <a:buFont typeface="Arial" pitchFamily="34" charset="0"/>
              <a:buChar char="•"/>
            </a:pPr>
            <a:r>
              <a:rPr lang="fi-FI" dirty="0">
                <a:latin typeface="Arial" pitchFamily="34" charset="0"/>
                <a:cs typeface="ヒラギノ角ゴ Pro W3"/>
              </a:rPr>
              <a:t> </a:t>
            </a:r>
            <a:r>
              <a:rPr lang="fi-FI" dirty="0" err="1">
                <a:latin typeface="Arial" pitchFamily="34" charset="0"/>
                <a:cs typeface="ヒラギノ角ゴ Pro W3"/>
              </a:rPr>
              <a:t>Teams</a:t>
            </a:r>
            <a:r>
              <a:rPr lang="fi-FI" dirty="0">
                <a:latin typeface="Arial" pitchFamily="34" charset="0"/>
                <a:cs typeface="ヒラギノ角ゴ Pro W3"/>
              </a:rPr>
              <a:t> </a:t>
            </a:r>
            <a:r>
              <a:rPr lang="fi-FI" dirty="0" err="1">
                <a:latin typeface="Arial" pitchFamily="34" charset="0"/>
                <a:cs typeface="ヒラギノ角ゴ Pro W3"/>
              </a:rPr>
              <a:t>work</a:t>
            </a:r>
            <a:r>
              <a:rPr lang="fi-FI" dirty="0">
                <a:latin typeface="Arial" pitchFamily="34" charset="0"/>
                <a:cs typeface="ヒラギノ角ゴ Pro W3"/>
              </a:rPr>
              <a:t> </a:t>
            </a:r>
            <a:r>
              <a:rPr lang="fi-FI" dirty="0" err="1">
                <a:latin typeface="Arial" pitchFamily="34" charset="0"/>
                <a:cs typeface="ヒラギノ角ゴ Pro W3"/>
              </a:rPr>
              <a:t>every</a:t>
            </a:r>
            <a:r>
              <a:rPr lang="fi-FI" dirty="0">
                <a:latin typeface="Arial" pitchFamily="34" charset="0"/>
                <a:cs typeface="ヒラギノ角ゴ Pro W3"/>
              </a:rPr>
              <a:t> </a:t>
            </a:r>
            <a:r>
              <a:rPr lang="fi-FI" dirty="0" err="1">
                <a:latin typeface="Arial" pitchFamily="34" charset="0"/>
                <a:cs typeface="ヒラギノ角ゴ Pro W3"/>
              </a:rPr>
              <a:t>day</a:t>
            </a:r>
            <a:r>
              <a:rPr lang="fi-FI" dirty="0">
                <a:latin typeface="Arial" pitchFamily="34" charset="0"/>
                <a:cs typeface="ヒラギノ角ゴ Pro W3"/>
              </a:rPr>
              <a:t> </a:t>
            </a:r>
            <a:r>
              <a:rPr lang="fi-FI" dirty="0" err="1">
                <a:latin typeface="Arial" pitchFamily="34" charset="0"/>
                <a:cs typeface="ヒラギノ角ゴ Pro W3"/>
              </a:rPr>
              <a:t>together</a:t>
            </a:r>
            <a:r>
              <a:rPr lang="fi-FI" dirty="0">
                <a:latin typeface="Arial" pitchFamily="34" charset="0"/>
                <a:cs typeface="ヒラギノ角ゴ Pro W3"/>
              </a:rPr>
              <a:t> in a </a:t>
            </a:r>
            <a:r>
              <a:rPr lang="fi-FI" dirty="0" err="1">
                <a:latin typeface="Arial" pitchFamily="34" charset="0"/>
                <a:cs typeface="ヒラギノ角ゴ Pro W3"/>
              </a:rPr>
              <a:t>group</a:t>
            </a:r>
            <a:r>
              <a:rPr lang="fi-FI" dirty="0">
                <a:latin typeface="Arial" pitchFamily="34" charset="0"/>
                <a:cs typeface="ヒラギノ角ゴ Pro W3"/>
              </a:rPr>
              <a:t> </a:t>
            </a:r>
            <a:r>
              <a:rPr lang="fi-FI" dirty="0" err="1">
                <a:latin typeface="Arial" pitchFamily="34" charset="0"/>
                <a:cs typeface="ヒラギノ角ゴ Pro W3"/>
              </a:rPr>
              <a:t>room</a:t>
            </a:r>
            <a:r>
              <a:rPr lang="fi-FI" dirty="0">
                <a:latin typeface="Arial" pitchFamily="34" charset="0"/>
                <a:cs typeface="ヒラギノ角ゴ Pro W3"/>
              </a:rPr>
              <a:t>, 40 </a:t>
            </a:r>
            <a:r>
              <a:rPr lang="fi-FI" dirty="0" err="1">
                <a:latin typeface="Arial" pitchFamily="34" charset="0"/>
                <a:cs typeface="ヒラギノ角ゴ Pro W3"/>
              </a:rPr>
              <a:t>hours</a:t>
            </a:r>
            <a:r>
              <a:rPr lang="fi-FI" dirty="0">
                <a:latin typeface="Arial" pitchFamily="34" charset="0"/>
                <a:cs typeface="ヒラギノ角ゴ Pro W3"/>
              </a:rPr>
              <a:t>/</a:t>
            </a:r>
            <a:r>
              <a:rPr lang="fi-FI" dirty="0" err="1">
                <a:latin typeface="Arial" pitchFamily="34" charset="0"/>
                <a:cs typeface="ヒラギノ角ゴ Pro W3"/>
              </a:rPr>
              <a:t>week</a:t>
            </a:r>
            <a:r>
              <a:rPr lang="fi-FI" dirty="0">
                <a:latin typeface="Arial" pitchFamily="34" charset="0"/>
                <a:cs typeface="ヒラギノ角ゴ Pro W3"/>
              </a:rPr>
              <a:t>, as it </a:t>
            </a:r>
            <a:r>
              <a:rPr lang="fi-FI" dirty="0" err="1">
                <a:latin typeface="Arial" pitchFamily="34" charset="0"/>
                <a:cs typeface="ヒラギノ角ゴ Pro W3"/>
              </a:rPr>
              <a:t>if</a:t>
            </a:r>
            <a:r>
              <a:rPr lang="fi-FI" dirty="0">
                <a:latin typeface="Arial" pitchFamily="34" charset="0"/>
                <a:cs typeface="ヒラギノ角ゴ Pro W3"/>
              </a:rPr>
              <a:t> </a:t>
            </a:r>
            <a:r>
              <a:rPr lang="fi-FI" dirty="0" err="1">
                <a:latin typeface="Arial" pitchFamily="34" charset="0"/>
                <a:cs typeface="ヒラギノ角ゴ Pro W3"/>
              </a:rPr>
              <a:t>was</a:t>
            </a:r>
            <a:r>
              <a:rPr lang="fi-FI" dirty="0">
                <a:latin typeface="Arial" pitchFamily="34" charset="0"/>
                <a:cs typeface="ヒラギノ角ゴ Pro W3"/>
              </a:rPr>
              <a:t> a </a:t>
            </a:r>
            <a:r>
              <a:rPr lang="fi-FI" dirty="0" err="1">
                <a:latin typeface="Arial" pitchFamily="34" charset="0"/>
                <a:cs typeface="ヒラギノ角ゴ Pro W3"/>
              </a:rPr>
              <a:t>full-time</a:t>
            </a:r>
            <a:r>
              <a:rPr lang="fi-FI" dirty="0">
                <a:latin typeface="Arial" pitchFamily="34" charset="0"/>
                <a:cs typeface="ヒラギノ角ゴ Pro W3"/>
              </a:rPr>
              <a:t> </a:t>
            </a:r>
            <a:r>
              <a:rPr lang="fi-FI" dirty="0" err="1">
                <a:latin typeface="Arial" pitchFamily="34" charset="0"/>
                <a:cs typeface="ヒラギノ角ゴ Pro W3"/>
              </a:rPr>
              <a:t>employment</a:t>
            </a:r>
            <a:r>
              <a:rPr lang="fi-FI" dirty="0">
                <a:latin typeface="Arial" pitchFamily="34" charset="0"/>
                <a:cs typeface="ヒラギノ角ゴ Pro W3"/>
              </a:rPr>
              <a:t>. </a:t>
            </a:r>
          </a:p>
          <a:p>
            <a:pPr eaLnBrk="0" hangingPunct="0"/>
            <a:endParaRPr lang="fi-FI" dirty="0">
              <a:latin typeface="Arial" pitchFamily="34" charset="0"/>
              <a:cs typeface="ヒラギノ角ゴ Pro W3"/>
            </a:endParaRPr>
          </a:p>
          <a:p>
            <a:pPr eaLnBrk="0" hangingPunct="0">
              <a:buFont typeface="Arial" pitchFamily="34" charset="0"/>
              <a:buChar char="•"/>
            </a:pPr>
            <a:r>
              <a:rPr lang="fi-FI" dirty="0">
                <a:latin typeface="Arial" pitchFamily="34" charset="0"/>
                <a:cs typeface="ヒラギノ角ゴ Pro W3"/>
              </a:rPr>
              <a:t> </a:t>
            </a:r>
            <a:r>
              <a:rPr lang="fi-FI" dirty="0" err="1">
                <a:latin typeface="Arial" pitchFamily="34" charset="0"/>
                <a:cs typeface="ヒラギノ角ゴ Pro W3"/>
              </a:rPr>
              <a:t>Other</a:t>
            </a:r>
            <a:r>
              <a:rPr lang="fi-FI" dirty="0">
                <a:latin typeface="Arial" pitchFamily="34" charset="0"/>
                <a:cs typeface="ヒラギノ角ゴ Pro W3"/>
              </a:rPr>
              <a:t> </a:t>
            </a:r>
            <a:r>
              <a:rPr lang="fi-FI" dirty="0" err="1">
                <a:latin typeface="Arial" pitchFamily="34" charset="0"/>
                <a:cs typeface="ヒラギノ角ゴ Pro W3"/>
              </a:rPr>
              <a:t>parallell</a:t>
            </a:r>
            <a:r>
              <a:rPr lang="fi-FI" dirty="0">
                <a:latin typeface="Arial" pitchFamily="34" charset="0"/>
                <a:cs typeface="ヒラギノ角ゴ Pro W3"/>
              </a:rPr>
              <a:t> </a:t>
            </a:r>
            <a:r>
              <a:rPr lang="fi-FI" dirty="0" err="1">
                <a:latin typeface="Arial" pitchFamily="34" charset="0"/>
                <a:cs typeface="ヒラギノ角ゴ Pro W3"/>
              </a:rPr>
              <a:t>studies</a:t>
            </a:r>
            <a:r>
              <a:rPr lang="fi-FI" dirty="0">
                <a:latin typeface="Arial" pitchFamily="34" charset="0"/>
                <a:cs typeface="ヒラギノ角ゴ Pro W3"/>
              </a:rPr>
              <a:t> and </a:t>
            </a:r>
            <a:r>
              <a:rPr lang="fi-FI" dirty="0" err="1">
                <a:latin typeface="Arial" pitchFamily="34" charset="0"/>
                <a:cs typeface="ヒラギノ角ゴ Pro W3"/>
              </a:rPr>
              <a:t>jobs</a:t>
            </a:r>
            <a:r>
              <a:rPr lang="fi-FI" dirty="0">
                <a:latin typeface="Arial" pitchFamily="34" charset="0"/>
                <a:cs typeface="ヒラギノ角ゴ Pro W3"/>
              </a:rPr>
              <a:t> of </a:t>
            </a:r>
            <a:r>
              <a:rPr lang="fi-FI" dirty="0" err="1">
                <a:latin typeface="Arial" pitchFamily="34" charset="0"/>
                <a:cs typeface="ヒラギノ角ゴ Pro W3"/>
              </a:rPr>
              <a:t>more</a:t>
            </a:r>
            <a:r>
              <a:rPr lang="fi-FI" dirty="0">
                <a:latin typeface="Arial" pitchFamily="34" charset="0"/>
                <a:cs typeface="ヒラギノ角ゴ Pro W3"/>
              </a:rPr>
              <a:t> </a:t>
            </a:r>
            <a:r>
              <a:rPr lang="fi-FI" dirty="0" err="1">
                <a:latin typeface="Arial" pitchFamily="34" charset="0"/>
                <a:cs typeface="ヒラギノ角ゴ Pro W3"/>
              </a:rPr>
              <a:t>than</a:t>
            </a:r>
            <a:r>
              <a:rPr lang="fi-FI" dirty="0">
                <a:latin typeface="Arial" pitchFamily="34" charset="0"/>
                <a:cs typeface="ヒラギノ角ゴ Pro W3"/>
              </a:rPr>
              <a:t> 25% of </a:t>
            </a:r>
            <a:r>
              <a:rPr lang="fi-FI" dirty="0" err="1">
                <a:latin typeface="Arial" pitchFamily="34" charset="0"/>
                <a:cs typeface="ヒラギノ角ゴ Pro W3"/>
              </a:rPr>
              <a:t>full-time</a:t>
            </a:r>
            <a:r>
              <a:rPr lang="fi-FI" dirty="0">
                <a:latin typeface="Arial" pitchFamily="34" charset="0"/>
                <a:cs typeface="ヒラギノ角ゴ Pro W3"/>
              </a:rPr>
              <a:t> </a:t>
            </a:r>
            <a:r>
              <a:rPr lang="fi-FI" dirty="0" err="1">
                <a:latin typeface="Arial" pitchFamily="34" charset="0"/>
                <a:cs typeface="ヒラギノ角ゴ Pro W3"/>
              </a:rPr>
              <a:t>are</a:t>
            </a:r>
            <a:r>
              <a:rPr lang="fi-FI" dirty="0">
                <a:latin typeface="Arial" pitchFamily="34" charset="0"/>
                <a:cs typeface="ヒラギノ角ゴ Pro W3"/>
              </a:rPr>
              <a:t> </a:t>
            </a:r>
            <a:r>
              <a:rPr lang="fi-FI" dirty="0" err="1">
                <a:latin typeface="Arial" pitchFamily="34" charset="0"/>
                <a:cs typeface="ヒラギノ角ゴ Pro W3"/>
              </a:rPr>
              <a:t>not</a:t>
            </a:r>
            <a:r>
              <a:rPr lang="fi-FI" dirty="0">
                <a:latin typeface="Arial" pitchFamily="34" charset="0"/>
                <a:cs typeface="ヒラギノ角ゴ Pro W3"/>
              </a:rPr>
              <a:t> </a:t>
            </a:r>
            <a:r>
              <a:rPr lang="fi-FI" dirty="0" err="1">
                <a:latin typeface="Arial" pitchFamily="34" charset="0"/>
                <a:cs typeface="ヒラギノ角ゴ Pro W3"/>
              </a:rPr>
              <a:t>realistic</a:t>
            </a:r>
            <a:r>
              <a:rPr lang="fi-FI" dirty="0">
                <a:latin typeface="Arial" pitchFamily="34" charset="0"/>
                <a:cs typeface="ヒラギノ角ゴ Pro W3"/>
              </a:rPr>
              <a:t>.</a:t>
            </a:r>
          </a:p>
          <a:p>
            <a:pPr eaLnBrk="0" hangingPunct="0">
              <a:buFont typeface="Arial" pitchFamily="34" charset="0"/>
              <a:buChar char="•"/>
            </a:pPr>
            <a:r>
              <a:rPr lang="fi-FI" dirty="0">
                <a:latin typeface="Arial" pitchFamily="34" charset="0"/>
                <a:cs typeface="ヒラギノ角ゴ Pro W3"/>
              </a:rPr>
              <a:t>At </a:t>
            </a:r>
            <a:r>
              <a:rPr lang="fi-FI" dirty="0" err="1">
                <a:latin typeface="Arial" pitchFamily="34" charset="0"/>
                <a:cs typeface="ヒラギノ角ゴ Pro W3"/>
              </a:rPr>
              <a:t>least</a:t>
            </a:r>
            <a:r>
              <a:rPr lang="fi-FI" dirty="0">
                <a:latin typeface="Arial" pitchFamily="34" charset="0"/>
                <a:cs typeface="ヒラギノ角ゴ Pro W3"/>
              </a:rPr>
              <a:t> </a:t>
            </a:r>
            <a:r>
              <a:rPr lang="fi-FI" dirty="0">
                <a:highlight>
                  <a:srgbClr val="FFFF00"/>
                </a:highlight>
                <a:latin typeface="Arial" pitchFamily="34" charset="0"/>
                <a:cs typeface="ヒラギノ角ゴ Pro W3"/>
              </a:rPr>
              <a:t>80% </a:t>
            </a:r>
            <a:r>
              <a:rPr lang="fi-FI" dirty="0" err="1">
                <a:highlight>
                  <a:srgbClr val="FFFF00"/>
                </a:highlight>
                <a:latin typeface="Arial" pitchFamily="34" charset="0"/>
                <a:cs typeface="ヒラギノ角ゴ Pro W3"/>
              </a:rPr>
              <a:t>attendance</a:t>
            </a:r>
            <a:r>
              <a:rPr lang="fi-FI" dirty="0">
                <a:highlight>
                  <a:srgbClr val="FFFF00"/>
                </a:highlight>
                <a:latin typeface="Arial" pitchFamily="34" charset="0"/>
                <a:cs typeface="ヒラギノ角ゴ Pro W3"/>
              </a:rPr>
              <a:t> </a:t>
            </a:r>
            <a:r>
              <a:rPr lang="fi-FI" dirty="0">
                <a:latin typeface="Arial" pitchFamily="34" charset="0"/>
                <a:cs typeface="ヒラギノ角ゴ Pro W3"/>
              </a:rPr>
              <a:t>is </a:t>
            </a:r>
            <a:r>
              <a:rPr lang="fi-FI" dirty="0" err="1">
                <a:latin typeface="Arial" pitchFamily="34" charset="0"/>
                <a:cs typeface="ヒラギノ角ゴ Pro W3"/>
              </a:rPr>
              <a:t>required</a:t>
            </a:r>
            <a:r>
              <a:rPr lang="fi-FI" dirty="0">
                <a:latin typeface="Arial" pitchFamily="34" charset="0"/>
                <a:cs typeface="ヒラギノ角ゴ Pro W3"/>
              </a:rPr>
              <a:t> at at </a:t>
            </a:r>
            <a:r>
              <a:rPr lang="fi-FI" dirty="0" err="1">
                <a:latin typeface="Arial" pitchFamily="34" charset="0"/>
                <a:cs typeface="ヒラギノ角ゴ Pro W3"/>
              </a:rPr>
              <a:t>least</a:t>
            </a:r>
            <a:r>
              <a:rPr lang="fi-FI" dirty="0">
                <a:latin typeface="Arial" pitchFamily="34" charset="0"/>
                <a:cs typeface="ヒラギノ角ゴ Pro W3"/>
              </a:rPr>
              <a:t> 80% of </a:t>
            </a:r>
            <a:r>
              <a:rPr lang="fi-FI" dirty="0" err="1">
                <a:latin typeface="Arial" pitchFamily="34" charset="0"/>
                <a:cs typeface="ヒラギノ角ゴ Pro W3"/>
              </a:rPr>
              <a:t>the</a:t>
            </a:r>
            <a:r>
              <a:rPr lang="fi-FI" dirty="0">
                <a:latin typeface="Arial" pitchFamily="34" charset="0"/>
                <a:cs typeface="ヒラギノ角ゴ Pro W3"/>
              </a:rPr>
              <a:t> </a:t>
            </a:r>
            <a:r>
              <a:rPr lang="fi-FI" dirty="0" err="1">
                <a:latin typeface="Arial" pitchFamily="34" charset="0"/>
                <a:cs typeface="ヒラギノ角ゴ Pro W3"/>
              </a:rPr>
              <a:t>group</a:t>
            </a:r>
            <a:r>
              <a:rPr lang="fi-FI" dirty="0">
                <a:latin typeface="Arial" pitchFamily="34" charset="0"/>
                <a:cs typeface="ヒラギノ角ゴ Pro W3"/>
              </a:rPr>
              <a:t> </a:t>
            </a:r>
            <a:r>
              <a:rPr lang="fi-FI" dirty="0" err="1">
                <a:latin typeface="Arial" pitchFamily="34" charset="0"/>
                <a:cs typeface="ヒラギノ角ゴ Pro W3"/>
              </a:rPr>
              <a:t>meetings</a:t>
            </a:r>
            <a:r>
              <a:rPr lang="fi-FI" dirty="0">
                <a:latin typeface="Arial" pitchFamily="34" charset="0"/>
                <a:cs typeface="ヒラギノ角ゴ Pro W3"/>
              </a:rPr>
              <a:t> and </a:t>
            </a:r>
            <a:r>
              <a:rPr lang="fi-FI" dirty="0" err="1">
                <a:latin typeface="Arial" pitchFamily="34" charset="0"/>
                <a:cs typeface="ヒラギノ角ゴ Pro W3"/>
              </a:rPr>
              <a:t>presentations</a:t>
            </a:r>
            <a:r>
              <a:rPr lang="fi-FI" dirty="0">
                <a:latin typeface="Arial" pitchFamily="34" charset="0"/>
                <a:cs typeface="ヒラギノ角ゴ Pro W3"/>
              </a:rPr>
              <a:t>. </a:t>
            </a:r>
            <a:r>
              <a:rPr lang="fi-FI" dirty="0" err="1">
                <a:latin typeface="Arial" pitchFamily="34" charset="0"/>
                <a:cs typeface="ヒラギノ角ゴ Pro W3"/>
              </a:rPr>
              <a:t>The</a:t>
            </a:r>
            <a:r>
              <a:rPr lang="fi-FI" dirty="0">
                <a:latin typeface="Arial" pitchFamily="34" charset="0"/>
                <a:cs typeface="ヒラギノ角ゴ Pro W3"/>
              </a:rPr>
              <a:t> </a:t>
            </a:r>
            <a:r>
              <a:rPr lang="fi-FI" dirty="0" err="1">
                <a:latin typeface="Arial" pitchFamily="34" charset="0"/>
                <a:cs typeface="ヒラギノ角ゴ Pro W3"/>
              </a:rPr>
              <a:t>project</a:t>
            </a:r>
            <a:r>
              <a:rPr lang="fi-FI" dirty="0">
                <a:latin typeface="Arial" pitchFamily="34" charset="0"/>
                <a:cs typeface="ヒラギノ角ゴ Pro W3"/>
              </a:rPr>
              <a:t> </a:t>
            </a:r>
            <a:r>
              <a:rPr lang="fi-FI" dirty="0" err="1">
                <a:latin typeface="Arial" pitchFamily="34" charset="0"/>
                <a:cs typeface="ヒラギノ角ゴ Pro W3"/>
              </a:rPr>
              <a:t>leader</a:t>
            </a:r>
            <a:r>
              <a:rPr lang="fi-FI" dirty="0">
                <a:latin typeface="Arial" pitchFamily="34" charset="0"/>
                <a:cs typeface="ヒラギノ角ゴ Pro W3"/>
              </a:rPr>
              <a:t> </a:t>
            </a:r>
            <a:r>
              <a:rPr lang="fi-FI" dirty="0" err="1">
                <a:latin typeface="Arial" pitchFamily="34" charset="0"/>
                <a:cs typeface="ヒラギノ角ゴ Pro W3"/>
              </a:rPr>
              <a:t>keeps</a:t>
            </a:r>
            <a:r>
              <a:rPr lang="fi-FI" dirty="0">
                <a:latin typeface="Arial" pitchFamily="34" charset="0"/>
                <a:cs typeface="ヒラギノ角ゴ Pro W3"/>
              </a:rPr>
              <a:t> </a:t>
            </a:r>
            <a:r>
              <a:rPr lang="fi-FI" dirty="0" err="1">
                <a:latin typeface="Arial" pitchFamily="34" charset="0"/>
                <a:cs typeface="ヒラギノ角ゴ Pro W3"/>
              </a:rPr>
              <a:t>track</a:t>
            </a:r>
            <a:r>
              <a:rPr lang="fi-FI" dirty="0">
                <a:latin typeface="Arial" pitchFamily="34" charset="0"/>
                <a:cs typeface="ヒラギノ角ゴ Pro W3"/>
              </a:rPr>
              <a:t>.</a:t>
            </a:r>
          </a:p>
          <a:p>
            <a:pPr eaLnBrk="0" hangingPunct="0"/>
            <a:endParaRPr lang="fi-FI" dirty="0">
              <a:latin typeface="Arial" pitchFamily="34" charset="0"/>
              <a:cs typeface="ヒラギノ角ゴ Pro W3"/>
            </a:endParaRPr>
          </a:p>
          <a:p>
            <a:pPr eaLnBrk="0" hangingPunct="0">
              <a:buFont typeface="Arial" pitchFamily="34" charset="0"/>
              <a:buChar char="•"/>
            </a:pPr>
            <a:r>
              <a:rPr lang="fi-FI" dirty="0">
                <a:latin typeface="Arial" pitchFamily="34" charset="0"/>
                <a:cs typeface="ヒラギノ角ゴ Pro W3"/>
              </a:rPr>
              <a:t> If </a:t>
            </a:r>
            <a:r>
              <a:rPr lang="fi-FI" dirty="0" err="1">
                <a:latin typeface="Arial" pitchFamily="34" charset="0"/>
                <a:cs typeface="ヒラギノ角ゴ Pro W3"/>
              </a:rPr>
              <a:t>you</a:t>
            </a:r>
            <a:r>
              <a:rPr lang="fi-FI" dirty="0">
                <a:latin typeface="Arial" pitchFamily="34" charset="0"/>
                <a:cs typeface="ヒラギノ角ゴ Pro W3"/>
              </a:rPr>
              <a:t> </a:t>
            </a:r>
            <a:r>
              <a:rPr lang="fi-FI" dirty="0" err="1">
                <a:latin typeface="Arial" pitchFamily="34" charset="0"/>
                <a:cs typeface="ヒラギノ角ゴ Pro W3"/>
              </a:rPr>
              <a:t>do</a:t>
            </a:r>
            <a:r>
              <a:rPr lang="fi-FI" dirty="0">
                <a:latin typeface="Arial" pitchFamily="34" charset="0"/>
                <a:cs typeface="ヒラギノ角ゴ Pro W3"/>
              </a:rPr>
              <a:t> </a:t>
            </a:r>
            <a:r>
              <a:rPr lang="fi-FI" dirty="0" err="1">
                <a:latin typeface="Arial" pitchFamily="34" charset="0"/>
                <a:cs typeface="ヒラギノ角ゴ Pro W3"/>
              </a:rPr>
              <a:t>not</a:t>
            </a:r>
            <a:r>
              <a:rPr lang="fi-FI" dirty="0">
                <a:latin typeface="Arial" pitchFamily="34" charset="0"/>
                <a:cs typeface="ヒラギノ角ゴ Pro W3"/>
              </a:rPr>
              <a:t> </a:t>
            </a:r>
            <a:r>
              <a:rPr lang="fi-FI" dirty="0" err="1">
                <a:latin typeface="Arial" pitchFamily="34" charset="0"/>
                <a:cs typeface="ヒラギノ角ゴ Pro W3"/>
              </a:rPr>
              <a:t>attend</a:t>
            </a:r>
            <a:r>
              <a:rPr lang="fi-FI" dirty="0">
                <a:latin typeface="Arial" pitchFamily="34" charset="0"/>
                <a:cs typeface="ヒラギノ角ゴ Pro W3"/>
              </a:rPr>
              <a:t> a </a:t>
            </a:r>
            <a:r>
              <a:rPr lang="fi-FI" dirty="0" err="1">
                <a:latin typeface="Arial" pitchFamily="34" charset="0"/>
                <a:cs typeface="ヒラギノ角ゴ Pro W3"/>
              </a:rPr>
              <a:t>seminar</a:t>
            </a:r>
            <a:r>
              <a:rPr lang="fi-FI" dirty="0">
                <a:latin typeface="Arial" pitchFamily="34" charset="0"/>
                <a:cs typeface="ヒラギノ角ゴ Pro W3"/>
              </a:rPr>
              <a:t>, </a:t>
            </a:r>
            <a:r>
              <a:rPr lang="fi-FI" dirty="0" err="1">
                <a:latin typeface="Arial" pitchFamily="34" charset="0"/>
                <a:cs typeface="ヒラギノ角ゴ Pro W3"/>
              </a:rPr>
              <a:t>you</a:t>
            </a:r>
            <a:r>
              <a:rPr lang="fi-FI" dirty="0">
                <a:latin typeface="Arial" pitchFamily="34" charset="0"/>
                <a:cs typeface="ヒラギノ角ゴ Pro W3"/>
              </a:rPr>
              <a:t> </a:t>
            </a:r>
            <a:r>
              <a:rPr lang="fi-FI" dirty="0" err="1">
                <a:latin typeface="Arial" pitchFamily="34" charset="0"/>
                <a:cs typeface="ヒラギノ角ゴ Pro W3"/>
              </a:rPr>
              <a:t>should</a:t>
            </a:r>
            <a:r>
              <a:rPr lang="fi-FI" dirty="0">
                <a:latin typeface="Arial" pitchFamily="34" charset="0"/>
                <a:cs typeface="ヒラギノ角ゴ Pro W3"/>
              </a:rPr>
              <a:t> </a:t>
            </a:r>
            <a:r>
              <a:rPr lang="fi-FI" dirty="0" err="1">
                <a:latin typeface="Arial" pitchFamily="34" charset="0"/>
                <a:cs typeface="ヒラギノ角ゴ Pro W3"/>
              </a:rPr>
              <a:t>make</a:t>
            </a:r>
            <a:r>
              <a:rPr lang="fi-FI" dirty="0">
                <a:latin typeface="Arial" pitchFamily="34" charset="0"/>
                <a:cs typeface="ヒラギノ角ゴ Pro W3"/>
              </a:rPr>
              <a:t> and </a:t>
            </a:r>
            <a:r>
              <a:rPr lang="fi-FI" dirty="0" err="1">
                <a:highlight>
                  <a:srgbClr val="FFFF00"/>
                </a:highlight>
                <a:latin typeface="Arial" pitchFamily="34" charset="0"/>
                <a:cs typeface="ヒラギノ角ゴ Pro W3"/>
              </a:rPr>
              <a:t>additional</a:t>
            </a:r>
            <a:r>
              <a:rPr lang="fi-FI" dirty="0">
                <a:highlight>
                  <a:srgbClr val="FFFF00"/>
                </a:highlight>
                <a:latin typeface="Arial" pitchFamily="34" charset="0"/>
                <a:cs typeface="ヒラギノ角ゴ Pro W3"/>
              </a:rPr>
              <a:t> </a:t>
            </a:r>
            <a:r>
              <a:rPr lang="fi-FI" dirty="0" err="1">
                <a:highlight>
                  <a:srgbClr val="FFFF00"/>
                </a:highlight>
                <a:latin typeface="Arial" pitchFamily="34" charset="0"/>
                <a:cs typeface="ヒラギノ角ゴ Pro W3"/>
              </a:rPr>
              <a:t>assignment</a:t>
            </a:r>
            <a:r>
              <a:rPr lang="fi-FI" dirty="0">
                <a:highlight>
                  <a:srgbClr val="FFFF00"/>
                </a:highlight>
                <a:latin typeface="Arial" pitchFamily="34" charset="0"/>
                <a:cs typeface="ヒラギノ角ゴ Pro W3"/>
              </a:rPr>
              <a:t> </a:t>
            </a:r>
            <a:r>
              <a:rPr lang="fi-FI" dirty="0" err="1">
                <a:latin typeface="Arial" pitchFamily="34" charset="0"/>
                <a:cs typeface="ヒラギノ角ゴ Pro W3"/>
              </a:rPr>
              <a:t>that</a:t>
            </a:r>
            <a:r>
              <a:rPr lang="fi-FI" dirty="0">
                <a:latin typeface="Arial" pitchFamily="34" charset="0"/>
                <a:cs typeface="ヒラギノ角ゴ Pro W3"/>
              </a:rPr>
              <a:t> is </a:t>
            </a:r>
            <a:r>
              <a:rPr lang="fi-FI" dirty="0" err="1">
                <a:latin typeface="Arial" pitchFamily="34" charset="0"/>
                <a:cs typeface="ヒラギノ角ゴ Pro W3"/>
              </a:rPr>
              <a:t>useful</a:t>
            </a:r>
            <a:r>
              <a:rPr lang="fi-FI" dirty="0">
                <a:latin typeface="Arial" pitchFamily="34" charset="0"/>
                <a:cs typeface="ヒラギノ角ゴ Pro W3"/>
              </a:rPr>
              <a:t> for </a:t>
            </a:r>
            <a:r>
              <a:rPr lang="fi-FI" dirty="0" err="1">
                <a:latin typeface="Arial" pitchFamily="34" charset="0"/>
                <a:cs typeface="ヒラギノ角ゴ Pro W3"/>
              </a:rPr>
              <a:t>the</a:t>
            </a:r>
            <a:r>
              <a:rPr lang="fi-FI" dirty="0">
                <a:latin typeface="Arial" pitchFamily="34" charset="0"/>
                <a:cs typeface="ヒラギノ角ゴ Pro W3"/>
              </a:rPr>
              <a:t> </a:t>
            </a:r>
            <a:r>
              <a:rPr lang="fi-FI" dirty="0" err="1">
                <a:latin typeface="Arial" pitchFamily="34" charset="0"/>
                <a:cs typeface="ヒラギノ角ゴ Pro W3"/>
              </a:rPr>
              <a:t>group</a:t>
            </a:r>
            <a:r>
              <a:rPr lang="fi-FI" dirty="0">
                <a:latin typeface="Arial" pitchFamily="34" charset="0"/>
                <a:cs typeface="ヒラギノ角ゴ Pro W3"/>
              </a:rPr>
              <a:t>. For </a:t>
            </a:r>
            <a:r>
              <a:rPr lang="fi-FI" dirty="0" err="1">
                <a:latin typeface="Arial" pitchFamily="34" charset="0"/>
                <a:cs typeface="ヒラギノ角ゴ Pro W3"/>
              </a:rPr>
              <a:t>example</a:t>
            </a:r>
            <a:r>
              <a:rPr lang="fi-FI" dirty="0">
                <a:latin typeface="Arial" pitchFamily="34" charset="0"/>
                <a:cs typeface="ヒラギノ角ゴ Pro W3"/>
              </a:rPr>
              <a:t> </a:t>
            </a:r>
            <a:r>
              <a:rPr lang="fi-FI" dirty="0" err="1">
                <a:latin typeface="Arial" pitchFamily="34" charset="0"/>
                <a:cs typeface="ヒラギノ角ゴ Pro W3"/>
              </a:rPr>
              <a:t>make</a:t>
            </a:r>
            <a:r>
              <a:rPr lang="fi-FI" dirty="0">
                <a:latin typeface="Arial" pitchFamily="34" charset="0"/>
                <a:cs typeface="ヒラギノ角ゴ Pro W3"/>
              </a:rPr>
              <a:t> a </a:t>
            </a:r>
            <a:r>
              <a:rPr lang="fi-FI" dirty="0" err="1">
                <a:latin typeface="Arial" pitchFamily="34" charset="0"/>
                <a:cs typeface="ヒラギノ角ゴ Pro W3"/>
              </a:rPr>
              <a:t>competitors</a:t>
            </a:r>
            <a:r>
              <a:rPr lang="fi-FI" dirty="0">
                <a:latin typeface="Arial" pitchFamily="34" charset="0"/>
                <a:cs typeface="ヒラギノ角ゴ Pro W3"/>
              </a:rPr>
              <a:t> </a:t>
            </a:r>
            <a:r>
              <a:rPr lang="fi-FI" dirty="0" err="1">
                <a:latin typeface="Arial" pitchFamily="34" charset="0"/>
                <a:cs typeface="ヒラギノ角ゴ Pro W3"/>
              </a:rPr>
              <a:t>analysis</a:t>
            </a:r>
            <a:r>
              <a:rPr lang="fi-FI" dirty="0">
                <a:latin typeface="Arial" pitchFamily="34" charset="0"/>
                <a:cs typeface="ヒラギノ角ゴ Pro W3"/>
              </a:rPr>
              <a:t>, </a:t>
            </a:r>
            <a:r>
              <a:rPr lang="fi-FI" dirty="0" err="1">
                <a:latin typeface="Arial" pitchFamily="34" charset="0"/>
                <a:cs typeface="ヒラギノ角ゴ Pro W3"/>
              </a:rPr>
              <a:t>or</a:t>
            </a:r>
            <a:r>
              <a:rPr lang="fi-FI" dirty="0">
                <a:latin typeface="Arial" pitchFamily="34" charset="0"/>
                <a:cs typeface="ヒラギノ角ゴ Pro W3"/>
              </a:rPr>
              <a:t> </a:t>
            </a:r>
            <a:r>
              <a:rPr lang="fi-FI" dirty="0" err="1">
                <a:latin typeface="Arial" pitchFamily="34" charset="0"/>
                <a:cs typeface="ヒラギノ角ゴ Pro W3"/>
              </a:rPr>
              <a:t>write</a:t>
            </a:r>
            <a:r>
              <a:rPr lang="fi-FI" dirty="0">
                <a:latin typeface="Arial" pitchFamily="34" charset="0"/>
                <a:cs typeface="ヒラギノ角ゴ Pro W3"/>
              </a:rPr>
              <a:t> a </a:t>
            </a:r>
            <a:r>
              <a:rPr lang="fi-FI" dirty="0" err="1">
                <a:latin typeface="Arial" pitchFamily="34" charset="0"/>
                <a:cs typeface="ヒラギノ角ゴ Pro W3"/>
              </a:rPr>
              <a:t>section</a:t>
            </a:r>
            <a:r>
              <a:rPr lang="fi-FI" dirty="0">
                <a:latin typeface="Arial" pitchFamily="34" charset="0"/>
                <a:cs typeface="ヒラギノ角ゴ Pro W3"/>
              </a:rPr>
              <a:t> in </a:t>
            </a:r>
            <a:r>
              <a:rPr lang="fi-FI" dirty="0" err="1">
                <a:latin typeface="Arial" pitchFamily="34" charset="0"/>
                <a:cs typeface="ヒラギノ角ゴ Pro W3"/>
              </a:rPr>
              <a:t>the</a:t>
            </a:r>
            <a:r>
              <a:rPr lang="fi-FI" dirty="0">
                <a:latin typeface="Arial" pitchFamily="34" charset="0"/>
                <a:cs typeface="ヒラギノ角ゴ Pro W3"/>
              </a:rPr>
              <a:t> </a:t>
            </a:r>
            <a:r>
              <a:rPr lang="fi-FI" dirty="0" err="1">
                <a:latin typeface="Arial" pitchFamily="34" charset="0"/>
                <a:cs typeface="ヒラギノ角ゴ Pro W3"/>
              </a:rPr>
              <a:t>project</a:t>
            </a:r>
            <a:r>
              <a:rPr lang="fi-FI" dirty="0">
                <a:latin typeface="Arial" pitchFamily="34" charset="0"/>
                <a:cs typeface="ヒラギノ角ゴ Pro W3"/>
              </a:rPr>
              <a:t> </a:t>
            </a:r>
            <a:r>
              <a:rPr lang="fi-FI" dirty="0" err="1">
                <a:latin typeface="Arial" pitchFamily="34" charset="0"/>
                <a:cs typeface="ヒラギノ角ゴ Pro W3"/>
              </a:rPr>
              <a:t>report</a:t>
            </a:r>
            <a:r>
              <a:rPr lang="fi-FI" dirty="0">
                <a:latin typeface="Arial" pitchFamily="34" charset="0"/>
                <a:cs typeface="ヒラギノ角ゴ Pro W3"/>
              </a:rPr>
              <a:t>. Make </a:t>
            </a:r>
            <a:r>
              <a:rPr lang="fi-FI" dirty="0" err="1">
                <a:latin typeface="Arial" pitchFamily="34" charset="0"/>
                <a:cs typeface="ヒラギノ角ゴ Pro W3"/>
              </a:rPr>
              <a:t>your</a:t>
            </a:r>
            <a:r>
              <a:rPr lang="fi-FI" dirty="0">
                <a:latin typeface="Arial" pitchFamily="34" charset="0"/>
                <a:cs typeface="ヒラギノ角ゴ Pro W3"/>
              </a:rPr>
              <a:t> </a:t>
            </a:r>
            <a:r>
              <a:rPr lang="fi-FI" dirty="0" err="1">
                <a:latin typeface="Arial" pitchFamily="34" charset="0"/>
                <a:cs typeface="ヒラギノ角ゴ Pro W3"/>
              </a:rPr>
              <a:t>group</a:t>
            </a:r>
            <a:r>
              <a:rPr lang="fi-FI" dirty="0">
                <a:latin typeface="Arial" pitchFamily="34" charset="0"/>
                <a:cs typeface="ヒラギノ角ゴ Pro W3"/>
              </a:rPr>
              <a:t> </a:t>
            </a:r>
            <a:r>
              <a:rPr lang="fi-FI" dirty="0" err="1">
                <a:latin typeface="Arial" pitchFamily="34" charset="0"/>
                <a:cs typeface="ヒラギノ角ゴ Pro W3"/>
              </a:rPr>
              <a:t>happy</a:t>
            </a:r>
            <a:r>
              <a:rPr lang="fi-FI" dirty="0">
                <a:latin typeface="Arial" pitchFamily="34" charset="0"/>
                <a:cs typeface="ヒラギノ角ゴ Pro W3"/>
              </a:rPr>
              <a:t>!</a:t>
            </a:r>
          </a:p>
          <a:p>
            <a:pPr eaLnBrk="0" hangingPunct="0"/>
            <a:endParaRPr lang="fi-FI" dirty="0">
              <a:latin typeface="Arial" pitchFamily="34" charset="0"/>
              <a:cs typeface="ヒラギノ角ゴ Pro W3"/>
            </a:endParaRPr>
          </a:p>
          <a:p>
            <a:pPr eaLnBrk="0" hangingPunct="0">
              <a:buFont typeface="Arial" pitchFamily="34" charset="0"/>
              <a:buChar char="•"/>
            </a:pPr>
            <a:r>
              <a:rPr lang="fi-FI" b="1" dirty="0">
                <a:latin typeface="Arial" pitchFamily="34" charset="0"/>
                <a:cs typeface="ヒラギノ角ゴ Pro W3"/>
              </a:rPr>
              <a:t> </a:t>
            </a:r>
            <a:r>
              <a:rPr lang="fi-FI" dirty="0" err="1">
                <a:highlight>
                  <a:srgbClr val="FFFF00"/>
                </a:highlight>
                <a:latin typeface="Arial" pitchFamily="34" charset="0"/>
                <a:cs typeface="ヒラギノ角ゴ Pro W3"/>
              </a:rPr>
              <a:t>Inactive</a:t>
            </a:r>
            <a:r>
              <a:rPr lang="fi-FI" dirty="0">
                <a:highlight>
                  <a:srgbClr val="FFFF00"/>
                </a:highlight>
                <a:latin typeface="Arial" pitchFamily="34" charset="0"/>
                <a:cs typeface="ヒラギノ角ゴ Pro W3"/>
              </a:rPr>
              <a:t> </a:t>
            </a:r>
            <a:r>
              <a:rPr lang="fi-FI" dirty="0" err="1">
                <a:highlight>
                  <a:srgbClr val="FFFF00"/>
                </a:highlight>
                <a:latin typeface="Arial" pitchFamily="34" charset="0"/>
                <a:cs typeface="ヒラギノ角ゴ Pro W3"/>
              </a:rPr>
              <a:t>students</a:t>
            </a:r>
            <a:r>
              <a:rPr lang="fi-FI" dirty="0">
                <a:highlight>
                  <a:srgbClr val="FFFF00"/>
                </a:highlight>
                <a:latin typeface="Arial" pitchFamily="34" charset="0"/>
                <a:cs typeface="ヒラギノ角ゴ Pro W3"/>
              </a:rPr>
              <a:t> </a:t>
            </a:r>
            <a:r>
              <a:rPr lang="fi-FI" dirty="0" err="1">
                <a:latin typeface="Arial" pitchFamily="34" charset="0"/>
                <a:cs typeface="ヒラギノ角ゴ Pro W3"/>
              </a:rPr>
              <a:t>may</a:t>
            </a:r>
            <a:r>
              <a:rPr lang="fi-FI" dirty="0">
                <a:latin typeface="Arial" pitchFamily="34" charset="0"/>
                <a:cs typeface="ヒラギノ角ゴ Pro W3"/>
              </a:rPr>
              <a:t> </a:t>
            </a:r>
            <a:r>
              <a:rPr lang="fi-FI" dirty="0" err="1">
                <a:latin typeface="Arial" pitchFamily="34" charset="0"/>
                <a:cs typeface="ヒラギノ角ゴ Pro W3"/>
              </a:rPr>
              <a:t>get</a:t>
            </a:r>
            <a:r>
              <a:rPr lang="fi-FI" dirty="0">
                <a:latin typeface="Arial" pitchFamily="34" charset="0"/>
                <a:cs typeface="ヒラギノ角ゴ Pro W3"/>
              </a:rPr>
              <a:t> an F </a:t>
            </a:r>
            <a:r>
              <a:rPr lang="fi-FI" dirty="0" err="1">
                <a:latin typeface="Arial" pitchFamily="34" charset="0"/>
                <a:cs typeface="ヒラギノ角ゴ Pro W3"/>
              </a:rPr>
              <a:t>or</a:t>
            </a:r>
            <a:r>
              <a:rPr lang="fi-FI" dirty="0">
                <a:latin typeface="Arial" pitchFamily="34" charset="0"/>
                <a:cs typeface="ヒラギノ角ゴ Pro W3"/>
              </a:rPr>
              <a:t> </a:t>
            </a:r>
            <a:r>
              <a:rPr lang="fi-FI" dirty="0" err="1">
                <a:latin typeface="Arial" pitchFamily="34" charset="0"/>
                <a:cs typeface="ヒラギノ角ゴ Pro W3"/>
              </a:rPr>
              <a:t>be</a:t>
            </a:r>
            <a:r>
              <a:rPr lang="fi-FI" dirty="0">
                <a:latin typeface="Arial" pitchFamily="34" charset="0"/>
                <a:cs typeface="ヒラギノ角ゴ Pro W3"/>
              </a:rPr>
              <a:t> </a:t>
            </a:r>
            <a:r>
              <a:rPr lang="fi-FI" dirty="0" err="1">
                <a:latin typeface="Arial" pitchFamily="34" charset="0"/>
                <a:cs typeface="ヒラギノ角ゴ Pro W3"/>
              </a:rPr>
              <a:t>unregistered</a:t>
            </a:r>
            <a:r>
              <a:rPr lang="fi-FI" dirty="0">
                <a:latin typeface="Arial" pitchFamily="34" charset="0"/>
                <a:cs typeface="ヒラギノ角ゴ Pro W3"/>
              </a:rPr>
              <a:t> </a:t>
            </a:r>
            <a:r>
              <a:rPr lang="fi-FI" dirty="0" err="1">
                <a:latin typeface="Arial" pitchFamily="34" charset="0"/>
                <a:cs typeface="ヒラギノ角ゴ Pro W3"/>
              </a:rPr>
              <a:t>within</a:t>
            </a:r>
            <a:r>
              <a:rPr lang="fi-FI" dirty="0">
                <a:latin typeface="Arial" pitchFamily="34" charset="0"/>
                <a:cs typeface="ヒラギノ角ゴ Pro W3"/>
              </a:rPr>
              <a:t> a </a:t>
            </a:r>
            <a:r>
              <a:rPr lang="fi-FI" dirty="0" err="1">
                <a:latin typeface="Arial" pitchFamily="34" charset="0"/>
                <a:cs typeface="ヒラギノ角ゴ Pro W3"/>
              </a:rPr>
              <a:t>few</a:t>
            </a:r>
            <a:r>
              <a:rPr lang="fi-FI" dirty="0">
                <a:latin typeface="Arial" pitchFamily="34" charset="0"/>
                <a:cs typeface="ヒラギノ角ゴ Pro W3"/>
              </a:rPr>
              <a:t> </a:t>
            </a:r>
            <a:r>
              <a:rPr lang="fi-FI" dirty="0" err="1">
                <a:latin typeface="Arial" pitchFamily="34" charset="0"/>
                <a:cs typeface="ヒラギノ角ゴ Pro W3"/>
              </a:rPr>
              <a:t>weeks</a:t>
            </a:r>
            <a:r>
              <a:rPr lang="fi-FI" dirty="0">
                <a:latin typeface="Arial" pitchFamily="34" charset="0"/>
                <a:cs typeface="ヒラギノ角ゴ Pro W3"/>
              </a:rPr>
              <a:t>, </a:t>
            </a:r>
            <a:r>
              <a:rPr lang="fi-FI" dirty="0" err="1">
                <a:latin typeface="Arial" pitchFamily="34" charset="0"/>
                <a:cs typeface="ヒラギノ角ゴ Pro W3"/>
              </a:rPr>
              <a:t>if</a:t>
            </a:r>
            <a:r>
              <a:rPr lang="fi-FI" dirty="0">
                <a:latin typeface="Arial" pitchFamily="34" charset="0"/>
                <a:cs typeface="ヒラギノ角ゴ Pro W3"/>
              </a:rPr>
              <a:t> </a:t>
            </a:r>
            <a:r>
              <a:rPr lang="fi-FI" dirty="0" err="1">
                <a:latin typeface="Arial" pitchFamily="34" charset="0"/>
                <a:cs typeface="ヒラギノ角ゴ Pro W3"/>
              </a:rPr>
              <a:t>we</a:t>
            </a:r>
            <a:r>
              <a:rPr lang="fi-FI" dirty="0">
                <a:latin typeface="Arial" pitchFamily="34" charset="0"/>
                <a:cs typeface="ヒラギノ角ゴ Pro W3"/>
              </a:rPr>
              <a:t> </a:t>
            </a:r>
            <a:r>
              <a:rPr lang="fi-FI" dirty="0" err="1">
                <a:latin typeface="Arial" pitchFamily="34" charset="0"/>
                <a:cs typeface="ヒラギノ角ゴ Pro W3"/>
              </a:rPr>
              <a:t>find</a:t>
            </a:r>
            <a:r>
              <a:rPr lang="fi-FI" dirty="0">
                <a:latin typeface="Arial" pitchFamily="34" charset="0"/>
                <a:cs typeface="ヒラギノ角ゴ Pro W3"/>
              </a:rPr>
              <a:t> it </a:t>
            </a:r>
            <a:r>
              <a:rPr lang="fi-FI" dirty="0" err="1">
                <a:latin typeface="Arial" pitchFamily="34" charset="0"/>
                <a:cs typeface="ヒラギノ角ゴ Pro W3"/>
              </a:rPr>
              <a:t>unrealistic</a:t>
            </a:r>
            <a:r>
              <a:rPr lang="fi-FI" dirty="0">
                <a:latin typeface="Arial" pitchFamily="34" charset="0"/>
                <a:cs typeface="ヒラギノ角ゴ Pro W3"/>
              </a:rPr>
              <a:t> </a:t>
            </a:r>
            <a:r>
              <a:rPr lang="fi-FI" dirty="0" err="1">
                <a:latin typeface="Arial" pitchFamily="34" charset="0"/>
                <a:cs typeface="ヒラギノ角ゴ Pro W3"/>
              </a:rPr>
              <a:t>that</a:t>
            </a:r>
            <a:r>
              <a:rPr lang="fi-FI" dirty="0">
                <a:latin typeface="Arial" pitchFamily="34" charset="0"/>
                <a:cs typeface="ヒラギノ角ゴ Pro W3"/>
              </a:rPr>
              <a:t> </a:t>
            </a:r>
            <a:r>
              <a:rPr lang="fi-FI" dirty="0" err="1">
                <a:latin typeface="Arial" pitchFamily="34" charset="0"/>
                <a:cs typeface="ヒラギノ角ゴ Pro W3"/>
              </a:rPr>
              <a:t>they</a:t>
            </a:r>
            <a:r>
              <a:rPr lang="fi-FI" dirty="0">
                <a:latin typeface="Arial" pitchFamily="34" charset="0"/>
                <a:cs typeface="ヒラギノ角ゴ Pro W3"/>
              </a:rPr>
              <a:t> </a:t>
            </a:r>
            <a:r>
              <a:rPr lang="fi-FI" dirty="0" err="1">
                <a:latin typeface="Arial" pitchFamily="34" charset="0"/>
                <a:cs typeface="ヒラギノ角ゴ Pro W3"/>
              </a:rPr>
              <a:t>can</a:t>
            </a:r>
            <a:r>
              <a:rPr lang="fi-FI" dirty="0">
                <a:latin typeface="Arial" pitchFamily="34" charset="0"/>
                <a:cs typeface="ヒラギノ角ゴ Pro W3"/>
              </a:rPr>
              <a:t> </a:t>
            </a:r>
            <a:r>
              <a:rPr lang="fi-FI" dirty="0" err="1">
                <a:latin typeface="Arial" pitchFamily="34" charset="0"/>
                <a:cs typeface="ヒラギノ角ゴ Pro W3"/>
              </a:rPr>
              <a:t>catch</a:t>
            </a:r>
            <a:r>
              <a:rPr lang="fi-FI" dirty="0">
                <a:latin typeface="Arial" pitchFamily="34" charset="0"/>
                <a:cs typeface="ヒラギノ角ゴ Pro W3"/>
              </a:rPr>
              <a:t> </a:t>
            </a:r>
            <a:r>
              <a:rPr lang="fi-FI" dirty="0" err="1">
                <a:latin typeface="Arial" pitchFamily="34" charset="0"/>
                <a:cs typeface="ヒラギノ角ゴ Pro W3"/>
              </a:rPr>
              <a:t>up</a:t>
            </a:r>
            <a:r>
              <a:rPr lang="fi-FI" dirty="0">
                <a:latin typeface="Arial" pitchFamily="34" charset="0"/>
                <a:cs typeface="ヒラギノ角ゴ Pro W3"/>
              </a:rPr>
              <a:t>. </a:t>
            </a:r>
            <a:r>
              <a:rPr lang="fi-FI" dirty="0" err="1">
                <a:latin typeface="Arial" pitchFamily="34" charset="0"/>
                <a:cs typeface="ヒラギノ角ゴ Pro W3"/>
              </a:rPr>
              <a:t>They</a:t>
            </a:r>
            <a:r>
              <a:rPr lang="fi-FI" dirty="0">
                <a:latin typeface="Arial" pitchFamily="34" charset="0"/>
                <a:cs typeface="ヒラギノ角ゴ Pro W3"/>
              </a:rPr>
              <a:t> </a:t>
            </a:r>
            <a:r>
              <a:rPr lang="fi-FI" dirty="0" err="1">
                <a:latin typeface="Arial" pitchFamily="34" charset="0"/>
                <a:cs typeface="ヒラギノ角ゴ Pro W3"/>
              </a:rPr>
              <a:t>are</a:t>
            </a:r>
            <a:r>
              <a:rPr lang="fi-FI" dirty="0">
                <a:latin typeface="Arial" pitchFamily="34" charset="0"/>
                <a:cs typeface="ヒラギノ角ゴ Pro W3"/>
              </a:rPr>
              <a:t> </a:t>
            </a:r>
            <a:r>
              <a:rPr lang="fi-FI" dirty="0" err="1">
                <a:latin typeface="Arial" pitchFamily="34" charset="0"/>
                <a:cs typeface="ヒラギノ角ゴ Pro W3"/>
              </a:rPr>
              <a:t>welcome</a:t>
            </a:r>
            <a:r>
              <a:rPr lang="fi-FI" dirty="0">
                <a:latin typeface="Arial" pitchFamily="34" charset="0"/>
                <a:cs typeface="ヒラギノ角ゴ Pro W3"/>
              </a:rPr>
              <a:t> to </a:t>
            </a:r>
            <a:r>
              <a:rPr lang="fi-FI" dirty="0" err="1">
                <a:latin typeface="Arial" pitchFamily="34" charset="0"/>
                <a:cs typeface="ヒラギノ角ゴ Pro W3"/>
              </a:rPr>
              <a:t>take</a:t>
            </a:r>
            <a:r>
              <a:rPr lang="fi-FI" dirty="0">
                <a:latin typeface="Arial" pitchFamily="34" charset="0"/>
                <a:cs typeface="ヒラギノ角ゴ Pro W3"/>
              </a:rPr>
              <a:t> </a:t>
            </a:r>
            <a:r>
              <a:rPr lang="fi-FI" dirty="0" err="1">
                <a:latin typeface="Arial" pitchFamily="34" charset="0"/>
                <a:cs typeface="ヒラギノ角ゴ Pro W3"/>
              </a:rPr>
              <a:t>the</a:t>
            </a:r>
            <a:r>
              <a:rPr lang="fi-FI" dirty="0">
                <a:latin typeface="Arial" pitchFamily="34" charset="0"/>
                <a:cs typeface="ヒラギノ角ゴ Pro W3"/>
              </a:rPr>
              <a:t> </a:t>
            </a:r>
            <a:r>
              <a:rPr lang="fi-FI" dirty="0" err="1">
                <a:latin typeface="Arial" pitchFamily="34" charset="0"/>
                <a:cs typeface="ヒラギノ角ゴ Pro W3"/>
              </a:rPr>
              <a:t>course</a:t>
            </a:r>
            <a:r>
              <a:rPr lang="fi-FI" dirty="0">
                <a:latin typeface="Arial" pitchFamily="34" charset="0"/>
                <a:cs typeface="ヒラギノ角ゴ Pro W3"/>
              </a:rPr>
              <a:t> </a:t>
            </a:r>
            <a:r>
              <a:rPr lang="fi-FI" dirty="0" err="1">
                <a:latin typeface="Arial" pitchFamily="34" charset="0"/>
                <a:cs typeface="ヒラギノ角ゴ Pro W3"/>
              </a:rPr>
              <a:t>next</a:t>
            </a:r>
            <a:r>
              <a:rPr lang="fi-FI" dirty="0">
                <a:latin typeface="Arial" pitchFamily="34" charset="0"/>
                <a:cs typeface="ヒラギノ角ゴ Pro W3"/>
              </a:rPr>
              <a:t> </a:t>
            </a:r>
            <a:r>
              <a:rPr lang="fi-FI" dirty="0" err="1">
                <a:latin typeface="Arial" pitchFamily="34" charset="0"/>
                <a:cs typeface="ヒラギノ角ゴ Pro W3"/>
              </a:rPr>
              <a:t>year</a:t>
            </a:r>
            <a:r>
              <a:rPr lang="fi-FI" dirty="0">
                <a:latin typeface="Arial" pitchFamily="34" charset="0"/>
                <a:cs typeface="ヒラギノ角ゴ Pro W3"/>
              </a:rPr>
              <a:t> </a:t>
            </a:r>
            <a:r>
              <a:rPr lang="fi-FI" dirty="0" err="1">
                <a:latin typeface="Arial" pitchFamily="34" charset="0"/>
                <a:cs typeface="ヒラギノ角ゴ Pro W3"/>
              </a:rPr>
              <a:t>instead</a:t>
            </a:r>
            <a:r>
              <a:rPr lang="fi-FI" dirty="0">
                <a:latin typeface="Arial" pitchFamily="34" charset="0"/>
                <a:cs typeface="ヒラギノ角ゴ Pro W3"/>
              </a:rPr>
              <a:t>.</a:t>
            </a:r>
          </a:p>
          <a:p>
            <a:pPr eaLnBrk="0" hangingPunct="0"/>
            <a:endParaRPr lang="fi-FI" dirty="0">
              <a:latin typeface="Arial" pitchFamily="34" charset="0"/>
              <a:cs typeface="ヒラギノ角ゴ Pro W3"/>
            </a:endParaRPr>
          </a:p>
          <a:p>
            <a:pPr eaLnBrk="0" hangingPunct="0">
              <a:buFont typeface="Arial" pitchFamily="34" charset="0"/>
              <a:buChar char="•"/>
            </a:pPr>
            <a:r>
              <a:rPr lang="de-DE" b="1" i="1" dirty="0">
                <a:solidFill>
                  <a:schemeClr val="accent1"/>
                </a:solidFill>
              </a:rPr>
              <a:t> </a:t>
            </a:r>
            <a:r>
              <a:rPr lang="de-DE" dirty="0" err="1"/>
              <a:t>During</a:t>
            </a:r>
            <a:r>
              <a:rPr lang="de-DE" dirty="0"/>
              <a:t> </a:t>
            </a:r>
            <a:r>
              <a:rPr lang="de-DE" dirty="0" err="1">
                <a:highlight>
                  <a:srgbClr val="FFFF00"/>
                </a:highlight>
              </a:rPr>
              <a:t>seminars</a:t>
            </a:r>
            <a:r>
              <a:rPr lang="de-DE" dirty="0">
                <a:highlight>
                  <a:srgbClr val="FFFF00"/>
                </a:highlight>
              </a:rPr>
              <a:t> </a:t>
            </a:r>
            <a:r>
              <a:rPr lang="de-DE" dirty="0" err="1">
                <a:highlight>
                  <a:srgbClr val="FFFF00"/>
                </a:highlight>
              </a:rPr>
              <a:t>that</a:t>
            </a:r>
            <a:r>
              <a:rPr lang="de-DE" dirty="0">
                <a:highlight>
                  <a:srgbClr val="FFFF00"/>
                </a:highlight>
              </a:rPr>
              <a:t> </a:t>
            </a:r>
            <a:r>
              <a:rPr lang="de-DE" dirty="0" err="1">
                <a:highlight>
                  <a:srgbClr val="FFFF00"/>
                </a:highlight>
              </a:rPr>
              <a:t>require</a:t>
            </a:r>
            <a:r>
              <a:rPr lang="de-DE" dirty="0">
                <a:highlight>
                  <a:srgbClr val="FFFF00"/>
                </a:highlight>
              </a:rPr>
              <a:t> </a:t>
            </a:r>
            <a:r>
              <a:rPr lang="de-DE" dirty="0" err="1">
                <a:highlight>
                  <a:srgbClr val="FFFF00"/>
                </a:highlight>
              </a:rPr>
              <a:t>mandatory</a:t>
            </a:r>
            <a:r>
              <a:rPr lang="de-DE" dirty="0">
                <a:highlight>
                  <a:srgbClr val="FFFF00"/>
                </a:highlight>
              </a:rPr>
              <a:t> </a:t>
            </a:r>
            <a:r>
              <a:rPr lang="de-DE" dirty="0" err="1">
                <a:highlight>
                  <a:srgbClr val="FFFF00"/>
                </a:highlight>
              </a:rPr>
              <a:t>presence</a:t>
            </a:r>
            <a:r>
              <a:rPr lang="de-DE" dirty="0">
                <a:highlight>
                  <a:srgbClr val="FFFF00"/>
                </a:highlight>
              </a:rPr>
              <a:t> </a:t>
            </a:r>
            <a:r>
              <a:rPr lang="de-DE" dirty="0" err="1"/>
              <a:t>according</a:t>
            </a:r>
            <a:r>
              <a:rPr lang="de-DE" dirty="0"/>
              <a:t> </a:t>
            </a:r>
            <a:r>
              <a:rPr lang="de-DE" dirty="0" err="1"/>
              <a:t>to</a:t>
            </a:r>
            <a:r>
              <a:rPr lang="de-DE" dirty="0"/>
              <a:t> </a:t>
            </a:r>
            <a:r>
              <a:rPr lang="de-DE" dirty="0" err="1"/>
              <a:t>the</a:t>
            </a:r>
            <a:r>
              <a:rPr lang="de-DE" dirty="0"/>
              <a:t> </a:t>
            </a:r>
            <a:r>
              <a:rPr lang="de-DE" dirty="0" err="1"/>
              <a:t>timetable</a:t>
            </a:r>
            <a:r>
              <a:rPr lang="de-DE" dirty="0"/>
              <a:t>, </a:t>
            </a:r>
            <a:r>
              <a:rPr lang="de-DE" dirty="0" err="1"/>
              <a:t>you</a:t>
            </a:r>
            <a:r>
              <a:rPr lang="de-DE" dirty="0"/>
              <a:t> </a:t>
            </a:r>
            <a:r>
              <a:rPr lang="de-DE" dirty="0" err="1"/>
              <a:t>should</a:t>
            </a:r>
            <a:r>
              <a:rPr lang="de-DE" dirty="0"/>
              <a:t> listen </a:t>
            </a:r>
            <a:r>
              <a:rPr lang="de-DE" dirty="0" err="1"/>
              <a:t>to</a:t>
            </a:r>
            <a:r>
              <a:rPr lang="de-DE" dirty="0"/>
              <a:t> all </a:t>
            </a:r>
            <a:r>
              <a:rPr lang="de-DE" dirty="0" err="1"/>
              <a:t>the</a:t>
            </a:r>
            <a:r>
              <a:rPr lang="de-DE" dirty="0"/>
              <a:t> </a:t>
            </a:r>
            <a:r>
              <a:rPr lang="de-DE" dirty="0" err="1"/>
              <a:t>other</a:t>
            </a:r>
            <a:r>
              <a:rPr lang="de-DE" dirty="0"/>
              <a:t> </a:t>
            </a:r>
            <a:r>
              <a:rPr lang="de-DE" dirty="0" err="1"/>
              <a:t>group</a:t>
            </a:r>
            <a:r>
              <a:rPr lang="de-DE" dirty="0"/>
              <a:t> </a:t>
            </a:r>
            <a:r>
              <a:rPr lang="de-DE" dirty="0" err="1"/>
              <a:t>presentations</a:t>
            </a:r>
            <a:r>
              <a:rPr lang="de-DE" dirty="0"/>
              <a:t> </a:t>
            </a:r>
            <a:r>
              <a:rPr lang="de-DE" dirty="0" err="1"/>
              <a:t>and</a:t>
            </a:r>
            <a:r>
              <a:rPr lang="de-DE" dirty="0"/>
              <a:t> </a:t>
            </a:r>
            <a:r>
              <a:rPr lang="de-DE" dirty="0" err="1"/>
              <a:t>present</a:t>
            </a:r>
            <a:r>
              <a:rPr lang="de-DE" dirty="0"/>
              <a:t> in English.</a:t>
            </a:r>
            <a:endParaRPr lang="fi-FI" dirty="0">
              <a:latin typeface="Arial" pitchFamily="34" charset="0"/>
              <a:cs typeface="ヒラギノ角ゴ Pro W3"/>
            </a:endParaRPr>
          </a:p>
        </p:txBody>
      </p:sp>
    </p:spTree>
    <p:extLst>
      <p:ext uri="{BB962C8B-B14F-4D97-AF65-F5344CB8AC3E}">
        <p14:creationId xmlns:p14="http://schemas.microsoft.com/office/powerpoint/2010/main" val="761263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a:t>Project risks</a:t>
            </a:r>
          </a:p>
        </p:txBody>
      </p:sp>
      <p:sp>
        <p:nvSpPr>
          <p:cNvPr id="3" name="Platshållare för innehåll 2"/>
          <p:cNvSpPr>
            <a:spLocks noGrp="1"/>
          </p:cNvSpPr>
          <p:nvPr>
            <p:ph idx="1"/>
          </p:nvPr>
        </p:nvSpPr>
        <p:spPr/>
        <p:txBody>
          <a:bodyPr/>
          <a:lstStyle/>
          <a:p>
            <a:r>
              <a:rPr lang="sv-SE" dirty="0" err="1"/>
              <a:t>What</a:t>
            </a:r>
            <a:r>
              <a:rPr lang="sv-SE" dirty="0"/>
              <a:t> </a:t>
            </a:r>
            <a:r>
              <a:rPr lang="sv-SE" dirty="0" err="1"/>
              <a:t>if</a:t>
            </a:r>
            <a:r>
              <a:rPr lang="sv-SE" dirty="0"/>
              <a:t> the </a:t>
            </a:r>
            <a:r>
              <a:rPr lang="sv-SE" dirty="0" err="1"/>
              <a:t>company</a:t>
            </a:r>
            <a:r>
              <a:rPr lang="sv-SE" dirty="0"/>
              <a:t> </a:t>
            </a:r>
            <a:r>
              <a:rPr lang="sv-SE" dirty="0" err="1"/>
              <a:t>does</a:t>
            </a:r>
            <a:r>
              <a:rPr lang="sv-SE" dirty="0"/>
              <a:t> not </a:t>
            </a:r>
            <a:r>
              <a:rPr lang="sv-SE" dirty="0" err="1"/>
              <a:t>deliver</a:t>
            </a:r>
            <a:r>
              <a:rPr lang="sv-SE" dirty="0"/>
              <a:t> info </a:t>
            </a:r>
            <a:r>
              <a:rPr lang="sv-SE" dirty="0" err="1"/>
              <a:t>that</a:t>
            </a:r>
            <a:r>
              <a:rPr lang="sv-SE" dirty="0"/>
              <a:t> </a:t>
            </a:r>
            <a:r>
              <a:rPr lang="sv-SE" dirty="0" err="1"/>
              <a:t>they</a:t>
            </a:r>
            <a:r>
              <a:rPr lang="sv-SE" dirty="0"/>
              <a:t> </a:t>
            </a:r>
            <a:r>
              <a:rPr lang="sv-SE" dirty="0" err="1"/>
              <a:t>promised</a:t>
            </a:r>
            <a:r>
              <a:rPr lang="sv-SE" dirty="0"/>
              <a:t>?</a:t>
            </a:r>
          </a:p>
          <a:p>
            <a:r>
              <a:rPr lang="sv-SE" dirty="0" err="1"/>
              <a:t>What</a:t>
            </a:r>
            <a:r>
              <a:rPr lang="sv-SE" dirty="0"/>
              <a:t> </a:t>
            </a:r>
            <a:r>
              <a:rPr lang="sv-SE" dirty="0" err="1"/>
              <a:t>if</a:t>
            </a:r>
            <a:r>
              <a:rPr lang="sv-SE" dirty="0"/>
              <a:t> a student is </a:t>
            </a:r>
            <a:r>
              <a:rPr lang="sv-SE" dirty="0" err="1"/>
              <a:t>unable</a:t>
            </a:r>
            <a:r>
              <a:rPr lang="sv-SE" dirty="0"/>
              <a:t> to </a:t>
            </a:r>
            <a:r>
              <a:rPr lang="sv-SE" dirty="0" err="1"/>
              <a:t>deliver</a:t>
            </a:r>
            <a:r>
              <a:rPr lang="sv-SE" dirty="0"/>
              <a:t>?</a:t>
            </a:r>
          </a:p>
          <a:p>
            <a:r>
              <a:rPr lang="sv-SE" dirty="0" err="1"/>
              <a:t>What</a:t>
            </a:r>
            <a:r>
              <a:rPr lang="sv-SE" dirty="0"/>
              <a:t> </a:t>
            </a:r>
            <a:r>
              <a:rPr lang="sv-SE" dirty="0" err="1"/>
              <a:t>if</a:t>
            </a:r>
            <a:r>
              <a:rPr lang="sv-SE" dirty="0"/>
              <a:t> </a:t>
            </a:r>
            <a:r>
              <a:rPr lang="sv-SE" dirty="0" err="1"/>
              <a:t>company</a:t>
            </a:r>
            <a:r>
              <a:rPr lang="sv-SE" dirty="0"/>
              <a:t> </a:t>
            </a:r>
            <a:r>
              <a:rPr lang="sv-SE" dirty="0" err="1"/>
              <a:t>requirements</a:t>
            </a:r>
            <a:r>
              <a:rPr lang="sv-SE" dirty="0"/>
              <a:t> and </a:t>
            </a:r>
            <a:r>
              <a:rPr lang="sv-SE" dirty="0" err="1"/>
              <a:t>teacher</a:t>
            </a:r>
            <a:r>
              <a:rPr lang="sv-SE" dirty="0"/>
              <a:t> </a:t>
            </a:r>
            <a:r>
              <a:rPr lang="sv-SE" dirty="0" err="1"/>
              <a:t>requirements</a:t>
            </a:r>
            <a:r>
              <a:rPr lang="sv-SE" dirty="0"/>
              <a:t> </a:t>
            </a:r>
            <a:r>
              <a:rPr lang="sv-SE" dirty="0" err="1"/>
              <a:t>differ</a:t>
            </a:r>
            <a:r>
              <a:rPr lang="sv-SE" dirty="0"/>
              <a:t>? </a:t>
            </a:r>
          </a:p>
        </p:txBody>
      </p:sp>
    </p:spTree>
    <p:extLst>
      <p:ext uri="{BB962C8B-B14F-4D97-AF65-F5344CB8AC3E}">
        <p14:creationId xmlns:p14="http://schemas.microsoft.com/office/powerpoint/2010/main" val="2324661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629100" y="888656"/>
            <a:ext cx="7912894" cy="652145"/>
          </a:xfrm>
        </p:spPr>
        <p:txBody>
          <a:bodyPr anchor="t"/>
          <a:lstStyle/>
          <a:p>
            <a:r>
              <a:rPr lang="fi-FI" sz="2400" dirty="0" err="1"/>
              <a:t>Deliverables</a:t>
            </a:r>
            <a:r>
              <a:rPr lang="fi-FI" sz="2400" dirty="0"/>
              <a:t> </a:t>
            </a:r>
            <a:r>
              <a:rPr lang="fi-FI" sz="2400" dirty="0" err="1"/>
              <a:t>every</a:t>
            </a:r>
            <a:r>
              <a:rPr lang="fi-FI" sz="2400" dirty="0"/>
              <a:t> 2nd </a:t>
            </a:r>
            <a:r>
              <a:rPr lang="fi-FI" sz="2400" dirty="0" err="1"/>
              <a:t>week</a:t>
            </a:r>
            <a:r>
              <a:rPr lang="fi-FI" sz="2400" dirty="0"/>
              <a:t> (</a:t>
            </a:r>
            <a:r>
              <a:rPr lang="fi-FI" sz="2400" dirty="0" err="1"/>
              <a:t>see</a:t>
            </a:r>
            <a:r>
              <a:rPr lang="fi-FI" sz="2400" dirty="0"/>
              <a:t> </a:t>
            </a:r>
            <a:r>
              <a:rPr lang="fi-FI" sz="2400" dirty="0" err="1"/>
              <a:t>schedule</a:t>
            </a:r>
            <a:r>
              <a:rPr lang="fi-FI" sz="2400" dirty="0"/>
              <a:t>)</a:t>
            </a:r>
          </a:p>
        </p:txBody>
      </p:sp>
      <p:sp>
        <p:nvSpPr>
          <p:cNvPr id="12291" name="Content Placeholder 2"/>
          <p:cNvSpPr>
            <a:spLocks noGrp="1"/>
          </p:cNvSpPr>
          <p:nvPr>
            <p:ph idx="1"/>
          </p:nvPr>
        </p:nvSpPr>
        <p:spPr/>
        <p:txBody>
          <a:bodyPr/>
          <a:lstStyle/>
          <a:p>
            <a:endParaRPr lang="fi-FI"/>
          </a:p>
          <a:p>
            <a:endParaRPr lang="fi-FI"/>
          </a:p>
        </p:txBody>
      </p:sp>
      <p:sp>
        <p:nvSpPr>
          <p:cNvPr id="12293" name="TextBox 4"/>
          <p:cNvSpPr txBox="1">
            <a:spLocks noChangeArrowheads="1"/>
          </p:cNvSpPr>
          <p:nvPr/>
        </p:nvSpPr>
        <p:spPr bwMode="auto">
          <a:xfrm>
            <a:off x="629100" y="1540801"/>
            <a:ext cx="7992367" cy="4801314"/>
          </a:xfrm>
          <a:prstGeom prst="rect">
            <a:avLst/>
          </a:prstGeom>
          <a:noFill/>
          <a:ln w="9525">
            <a:noFill/>
            <a:miter lim="800000"/>
            <a:headEnd/>
            <a:tailEnd/>
          </a:ln>
        </p:spPr>
        <p:txBody>
          <a:bodyPr wrap="square" anchor="t">
            <a:spAutoFit/>
          </a:bodyPr>
          <a:lstStyle/>
          <a:p>
            <a:pPr eaLnBrk="0" hangingPunct="0">
              <a:buFont typeface="Arial" pitchFamily="34" charset="0"/>
              <a:buChar char="•"/>
            </a:pPr>
            <a:r>
              <a:rPr lang="fi-FI" dirty="0">
                <a:latin typeface="Arial" pitchFamily="34" charset="0"/>
                <a:cs typeface="ヒラギノ角ゴ Pro W3"/>
              </a:rPr>
              <a:t> </a:t>
            </a:r>
            <a:r>
              <a:rPr lang="fi-FI" dirty="0" err="1">
                <a:latin typeface="Arial" pitchFamily="34" charset="0"/>
                <a:cs typeface="ヒラギノ角ゴ Pro W3"/>
              </a:rPr>
              <a:t>Choose</a:t>
            </a:r>
            <a:r>
              <a:rPr lang="fi-FI" dirty="0">
                <a:latin typeface="Arial" pitchFamily="34" charset="0"/>
                <a:cs typeface="ヒラギノ角ゴ Pro W3"/>
              </a:rPr>
              <a:t> an </a:t>
            </a:r>
            <a:r>
              <a:rPr lang="fi-FI" dirty="0" err="1">
                <a:latin typeface="Arial" pitchFamily="34" charset="0"/>
                <a:cs typeface="ヒラギノ角ゴ Pro W3"/>
              </a:rPr>
              <a:t>agile</a:t>
            </a:r>
            <a:r>
              <a:rPr lang="fi-FI" dirty="0">
                <a:latin typeface="Arial" pitchFamily="34" charset="0"/>
                <a:cs typeface="ヒラギノ角ゴ Pro W3"/>
              </a:rPr>
              <a:t> (=</a:t>
            </a:r>
            <a:r>
              <a:rPr lang="fi-FI" dirty="0" err="1">
                <a:latin typeface="Arial" pitchFamily="34" charset="0"/>
                <a:cs typeface="ヒラギノ角ゴ Pro W3"/>
              </a:rPr>
              <a:t>iterative</a:t>
            </a:r>
            <a:r>
              <a:rPr lang="fi-FI" dirty="0">
                <a:latin typeface="Arial" pitchFamily="34" charset="0"/>
                <a:cs typeface="ヒラギノ角ゴ Pro W3"/>
              </a:rPr>
              <a:t>) </a:t>
            </a:r>
            <a:r>
              <a:rPr lang="fi-FI" dirty="0" err="1">
                <a:latin typeface="Arial" pitchFamily="34" charset="0"/>
                <a:cs typeface="ヒラギノ角ゴ Pro W3"/>
              </a:rPr>
              <a:t>project</a:t>
            </a:r>
            <a:r>
              <a:rPr lang="fi-FI" dirty="0">
                <a:latin typeface="Arial" pitchFamily="34" charset="0"/>
                <a:cs typeface="ヒラギノ角ゴ Pro W3"/>
              </a:rPr>
              <a:t> </a:t>
            </a:r>
            <a:r>
              <a:rPr lang="fi-FI" dirty="0" err="1">
                <a:latin typeface="Arial" pitchFamily="34" charset="0"/>
                <a:cs typeface="ヒラギノ角ゴ Pro W3"/>
              </a:rPr>
              <a:t>control</a:t>
            </a:r>
            <a:r>
              <a:rPr lang="fi-FI" dirty="0">
                <a:latin typeface="Arial" pitchFamily="34" charset="0"/>
                <a:cs typeface="ヒラギノ角ゴ Pro W3"/>
              </a:rPr>
              <a:t> and </a:t>
            </a:r>
            <a:r>
              <a:rPr lang="fi-FI" dirty="0" err="1">
                <a:latin typeface="Arial" pitchFamily="34" charset="0"/>
                <a:cs typeface="ヒラギノ角ゴ Pro W3"/>
              </a:rPr>
              <a:t>system</a:t>
            </a:r>
            <a:r>
              <a:rPr lang="fi-FI" dirty="0">
                <a:latin typeface="Arial" pitchFamily="34" charset="0"/>
                <a:cs typeface="ヒラギノ角ゴ Pro W3"/>
              </a:rPr>
              <a:t> </a:t>
            </a:r>
            <a:r>
              <a:rPr lang="fi-FI" dirty="0" err="1">
                <a:latin typeface="Arial" pitchFamily="34" charset="0"/>
                <a:cs typeface="ヒラギノ角ゴ Pro W3"/>
              </a:rPr>
              <a:t>development</a:t>
            </a:r>
            <a:r>
              <a:rPr lang="fi-FI" dirty="0">
                <a:latin typeface="Arial" pitchFamily="34" charset="0"/>
                <a:cs typeface="ヒラギノ角ゴ Pro W3"/>
              </a:rPr>
              <a:t> </a:t>
            </a:r>
            <a:r>
              <a:rPr lang="fi-FI" dirty="0" err="1">
                <a:latin typeface="Arial" pitchFamily="34" charset="0"/>
                <a:cs typeface="ヒラギノ角ゴ Pro W3"/>
              </a:rPr>
              <a:t>method</a:t>
            </a:r>
            <a:r>
              <a:rPr lang="fi-FI" dirty="0">
                <a:latin typeface="Arial" pitchFamily="34" charset="0"/>
                <a:cs typeface="ヒラギノ角ゴ Pro W3"/>
              </a:rPr>
              <a:t>, </a:t>
            </a:r>
            <a:r>
              <a:rPr lang="fi-FI" dirty="0" err="1">
                <a:latin typeface="Arial" pitchFamily="34" charset="0"/>
                <a:cs typeface="ヒラギノ角ゴ Pro W3"/>
              </a:rPr>
              <a:t>where</a:t>
            </a:r>
            <a:r>
              <a:rPr lang="fi-FI" dirty="0">
                <a:latin typeface="Arial" pitchFamily="34" charset="0"/>
                <a:cs typeface="ヒラギノ角ゴ Pro W3"/>
              </a:rPr>
              <a:t> </a:t>
            </a:r>
            <a:r>
              <a:rPr lang="fi-FI" dirty="0" err="1">
                <a:latin typeface="Arial" pitchFamily="34" charset="0"/>
                <a:cs typeface="ヒラギノ角ゴ Pro W3"/>
              </a:rPr>
              <a:t>the</a:t>
            </a:r>
            <a:r>
              <a:rPr lang="fi-FI" dirty="0">
                <a:latin typeface="Arial" pitchFamily="34" charset="0"/>
                <a:cs typeface="ヒラギノ角ゴ Pro W3"/>
              </a:rPr>
              <a:t> </a:t>
            </a:r>
            <a:r>
              <a:rPr lang="fi-FI" dirty="0" err="1">
                <a:latin typeface="Arial" pitchFamily="34" charset="0"/>
                <a:cs typeface="ヒラギノ角ゴ Pro W3"/>
              </a:rPr>
              <a:t>group</a:t>
            </a:r>
            <a:r>
              <a:rPr lang="fi-FI" dirty="0">
                <a:latin typeface="Arial" pitchFamily="34" charset="0"/>
                <a:cs typeface="ヒラギノ角ゴ Pro W3"/>
              </a:rPr>
              <a:t> </a:t>
            </a:r>
            <a:r>
              <a:rPr lang="fi-FI" dirty="0" err="1">
                <a:latin typeface="Arial" pitchFamily="34" charset="0"/>
                <a:cs typeface="ヒラギノ角ゴ Pro W3"/>
              </a:rPr>
              <a:t>delivers</a:t>
            </a:r>
            <a:r>
              <a:rPr lang="fi-FI" dirty="0">
                <a:latin typeface="Arial" pitchFamily="34" charset="0"/>
                <a:cs typeface="ヒラギノ角ゴ Pro W3"/>
              </a:rPr>
              <a:t> and </a:t>
            </a:r>
            <a:r>
              <a:rPr lang="fi-FI" dirty="0" err="1">
                <a:latin typeface="Arial" pitchFamily="34" charset="0"/>
                <a:cs typeface="ヒラギノ角ゴ Pro W3"/>
              </a:rPr>
              <a:t>demonstrates</a:t>
            </a:r>
            <a:r>
              <a:rPr lang="fi-FI" dirty="0">
                <a:latin typeface="Arial" pitchFamily="34" charset="0"/>
                <a:cs typeface="ヒラギノ角ゴ Pro W3"/>
              </a:rPr>
              <a:t> </a:t>
            </a:r>
            <a:r>
              <a:rPr lang="fi-FI" dirty="0" err="1">
                <a:latin typeface="Arial" pitchFamily="34" charset="0"/>
                <a:cs typeface="ヒラギノ角ゴ Pro W3"/>
              </a:rPr>
              <a:t>concrete</a:t>
            </a:r>
            <a:r>
              <a:rPr lang="fi-FI" dirty="0">
                <a:latin typeface="Arial" pitchFamily="34" charset="0"/>
                <a:cs typeface="ヒラギノ角ゴ Pro W3"/>
              </a:rPr>
              <a:t> </a:t>
            </a:r>
            <a:r>
              <a:rPr lang="fi-FI" dirty="0" err="1">
                <a:latin typeface="Arial" pitchFamily="34" charset="0"/>
                <a:cs typeface="ヒラギノ角ゴ Pro W3"/>
              </a:rPr>
              <a:t>results</a:t>
            </a:r>
            <a:r>
              <a:rPr lang="fi-FI" dirty="0">
                <a:latin typeface="Arial" pitchFamily="34" charset="0"/>
                <a:cs typeface="ヒラギノ角ゴ Pro W3"/>
              </a:rPr>
              <a:t> </a:t>
            </a:r>
            <a:r>
              <a:rPr lang="fi-FI" dirty="0" err="1">
                <a:latin typeface="Arial" pitchFamily="34" charset="0"/>
                <a:cs typeface="ヒラギノ角ゴ Pro W3"/>
              </a:rPr>
              <a:t>every</a:t>
            </a:r>
            <a:r>
              <a:rPr lang="fi-FI" dirty="0">
                <a:latin typeface="Arial" pitchFamily="34" charset="0"/>
                <a:cs typeface="ヒラギノ角ゴ Pro W3"/>
              </a:rPr>
              <a:t> 2nd </a:t>
            </a:r>
            <a:r>
              <a:rPr lang="fi-FI" dirty="0" err="1">
                <a:latin typeface="Arial" pitchFamily="34" charset="0"/>
                <a:cs typeface="ヒラギノ角ゴ Pro W3"/>
              </a:rPr>
              <a:t>week</a:t>
            </a:r>
            <a:r>
              <a:rPr lang="fi-FI" dirty="0">
                <a:latin typeface="Arial" pitchFamily="34" charset="0"/>
                <a:cs typeface="ヒラギノ角ゴ Pro W3"/>
              </a:rPr>
              <a:t>.</a:t>
            </a:r>
          </a:p>
          <a:p>
            <a:pPr eaLnBrk="0" hangingPunct="0"/>
            <a:endParaRPr lang="fi-FI" dirty="0">
              <a:latin typeface="Arial" pitchFamily="34" charset="0"/>
              <a:cs typeface="ヒラギノ角ゴ Pro W3"/>
            </a:endParaRPr>
          </a:p>
          <a:p>
            <a:pPr eaLnBrk="0" hangingPunct="0">
              <a:buFont typeface="Arial" pitchFamily="34" charset="0"/>
              <a:buChar char="•"/>
            </a:pPr>
            <a:r>
              <a:rPr lang="fi-FI" dirty="0">
                <a:latin typeface="Arial" pitchFamily="34" charset="0"/>
                <a:cs typeface="ヒラギノ角ゴ Pro W3"/>
              </a:rPr>
              <a:t> </a:t>
            </a:r>
            <a:r>
              <a:rPr lang="fi-FI" dirty="0" err="1">
                <a:latin typeface="Arial" pitchFamily="34" charset="0"/>
                <a:cs typeface="ヒラギノ角ゴ Pro W3"/>
              </a:rPr>
              <a:t>The</a:t>
            </a:r>
            <a:r>
              <a:rPr lang="fi-FI" dirty="0">
                <a:latin typeface="Arial" pitchFamily="34" charset="0"/>
                <a:cs typeface="ヒラギノ角ゴ Pro W3"/>
              </a:rPr>
              <a:t> </a:t>
            </a:r>
            <a:r>
              <a:rPr lang="fi-FI" dirty="0" err="1">
                <a:latin typeface="Arial" pitchFamily="34" charset="0"/>
                <a:cs typeface="ヒラギノ角ゴ Pro W3"/>
              </a:rPr>
              <a:t>deliverables</a:t>
            </a:r>
            <a:r>
              <a:rPr lang="fi-FI" dirty="0">
                <a:latin typeface="Arial" pitchFamily="34" charset="0"/>
                <a:cs typeface="ヒラギノ角ゴ Pro W3"/>
              </a:rPr>
              <a:t> </a:t>
            </a:r>
            <a:r>
              <a:rPr lang="fi-FI" dirty="0" err="1">
                <a:latin typeface="Arial" pitchFamily="34" charset="0"/>
                <a:cs typeface="ヒラギノ角ゴ Pro W3"/>
              </a:rPr>
              <a:t>may</a:t>
            </a:r>
            <a:r>
              <a:rPr lang="fi-FI" dirty="0">
                <a:latin typeface="Arial" pitchFamily="34" charset="0"/>
                <a:cs typeface="ヒラギノ角ゴ Pro W3"/>
              </a:rPr>
              <a:t> for </a:t>
            </a:r>
            <a:r>
              <a:rPr lang="fi-FI" dirty="0" err="1">
                <a:latin typeface="Arial" pitchFamily="34" charset="0"/>
                <a:cs typeface="ヒラギノ角ゴ Pro W3"/>
              </a:rPr>
              <a:t>example</a:t>
            </a:r>
            <a:r>
              <a:rPr lang="fi-FI" dirty="0">
                <a:latin typeface="Arial" pitchFamily="34" charset="0"/>
                <a:cs typeface="ヒラギノ角ゴ Pro W3"/>
              </a:rPr>
              <a:t> </a:t>
            </a:r>
            <a:r>
              <a:rPr lang="fi-FI" dirty="0" err="1">
                <a:latin typeface="Arial" pitchFamily="34" charset="0"/>
                <a:cs typeface="ヒラギノ角ゴ Pro W3"/>
              </a:rPr>
              <a:t>be</a:t>
            </a:r>
            <a:r>
              <a:rPr lang="fi-FI" dirty="0">
                <a:latin typeface="Arial" pitchFamily="34" charset="0"/>
                <a:cs typeface="ヒラギノ角ゴ Pro W3"/>
              </a:rPr>
              <a:t> </a:t>
            </a:r>
            <a:r>
              <a:rPr lang="fi-FI" dirty="0" err="1">
                <a:latin typeface="Arial" pitchFamily="34" charset="0"/>
                <a:cs typeface="ヒラギノ角ゴ Pro W3"/>
              </a:rPr>
              <a:t>plans</a:t>
            </a:r>
            <a:r>
              <a:rPr lang="fi-FI" dirty="0">
                <a:latin typeface="Arial" pitchFamily="34" charset="0"/>
                <a:cs typeface="ヒラギノ角ゴ Pro W3"/>
              </a:rPr>
              <a:t>, </a:t>
            </a:r>
            <a:r>
              <a:rPr lang="fi-FI" dirty="0" err="1">
                <a:latin typeface="Arial" pitchFamily="34" charset="0"/>
                <a:cs typeface="ヒラギノ角ゴ Pro W3"/>
              </a:rPr>
              <a:t>mockup</a:t>
            </a:r>
            <a:r>
              <a:rPr lang="fi-FI" dirty="0">
                <a:latin typeface="Arial" pitchFamily="34" charset="0"/>
                <a:cs typeface="ヒラギノ角ゴ Pro W3"/>
              </a:rPr>
              <a:t>, </a:t>
            </a:r>
            <a:r>
              <a:rPr lang="fi-FI" dirty="0" err="1">
                <a:latin typeface="Arial" pitchFamily="34" charset="0"/>
                <a:cs typeface="ヒラギノ角ゴ Pro W3"/>
              </a:rPr>
              <a:t>prototype</a:t>
            </a:r>
            <a:r>
              <a:rPr lang="fi-FI" dirty="0">
                <a:latin typeface="Arial" pitchFamily="34" charset="0"/>
                <a:cs typeface="ヒラギノ角ゴ Pro W3"/>
              </a:rPr>
              <a:t>, </a:t>
            </a:r>
            <a:r>
              <a:rPr lang="fi-FI" dirty="0" err="1">
                <a:latin typeface="Arial" pitchFamily="34" charset="0"/>
                <a:cs typeface="ヒラギノ角ゴ Pro W3"/>
              </a:rPr>
              <a:t>test</a:t>
            </a:r>
            <a:r>
              <a:rPr lang="fi-FI" dirty="0">
                <a:latin typeface="Arial" pitchFamily="34" charset="0"/>
                <a:cs typeface="ヒラギノ角ゴ Pro W3"/>
              </a:rPr>
              <a:t> </a:t>
            </a:r>
            <a:r>
              <a:rPr lang="fi-FI" dirty="0" err="1">
                <a:latin typeface="Arial" pitchFamily="34" charset="0"/>
                <a:cs typeface="ヒラギノ角ゴ Pro W3"/>
              </a:rPr>
              <a:t>results</a:t>
            </a:r>
            <a:r>
              <a:rPr lang="fi-FI" dirty="0">
                <a:latin typeface="Arial" pitchFamily="34" charset="0"/>
                <a:cs typeface="ヒラギノ角ゴ Pro W3"/>
              </a:rPr>
              <a:t>, </a:t>
            </a:r>
            <a:r>
              <a:rPr lang="fi-FI" dirty="0" err="1">
                <a:latin typeface="Arial" pitchFamily="34" charset="0"/>
                <a:cs typeface="ヒラギノ角ゴ Pro W3"/>
              </a:rPr>
              <a:t>documentation</a:t>
            </a:r>
            <a:r>
              <a:rPr lang="fi-FI" dirty="0">
                <a:latin typeface="Arial" pitchFamily="34" charset="0"/>
                <a:cs typeface="ヒラギノ角ゴ Pro W3"/>
              </a:rPr>
              <a:t>, </a:t>
            </a:r>
            <a:r>
              <a:rPr lang="fi-FI" dirty="0" err="1">
                <a:latin typeface="Arial" pitchFamily="34" charset="0"/>
                <a:cs typeface="ヒラギノ角ゴ Pro W3"/>
              </a:rPr>
              <a:t>plans</a:t>
            </a:r>
            <a:r>
              <a:rPr lang="fi-FI" dirty="0">
                <a:latin typeface="Arial" pitchFamily="34" charset="0"/>
                <a:cs typeface="ヒラギノ角ゴ Pro W3"/>
              </a:rPr>
              <a:t> and </a:t>
            </a:r>
            <a:r>
              <a:rPr lang="fi-FI" dirty="0" err="1">
                <a:latin typeface="Arial" pitchFamily="34" charset="0"/>
                <a:cs typeface="ヒラギノ角ゴ Pro W3"/>
              </a:rPr>
              <a:t>requirements</a:t>
            </a:r>
            <a:r>
              <a:rPr lang="fi-FI" dirty="0">
                <a:latin typeface="Arial" pitchFamily="34" charset="0"/>
                <a:cs typeface="ヒラギノ角ゴ Pro W3"/>
              </a:rPr>
              <a:t> for </a:t>
            </a:r>
            <a:r>
              <a:rPr lang="fi-FI" dirty="0" err="1">
                <a:latin typeface="Arial" pitchFamily="34" charset="0"/>
                <a:cs typeface="ヒラギノ角ゴ Pro W3"/>
              </a:rPr>
              <a:t>next</a:t>
            </a:r>
            <a:r>
              <a:rPr lang="fi-FI" dirty="0">
                <a:latin typeface="Arial" pitchFamily="34" charset="0"/>
                <a:cs typeface="ヒラギノ角ゴ Pro W3"/>
              </a:rPr>
              <a:t> </a:t>
            </a:r>
            <a:r>
              <a:rPr lang="fi-FI" dirty="0" err="1">
                <a:latin typeface="Arial" pitchFamily="34" charset="0"/>
                <a:cs typeface="ヒラギノ角ゴ Pro W3"/>
              </a:rPr>
              <a:t>deliverable</a:t>
            </a:r>
            <a:r>
              <a:rPr lang="fi-FI" dirty="0">
                <a:latin typeface="Arial" pitchFamily="34" charset="0"/>
                <a:cs typeface="ヒラギノ角ゴ Pro W3"/>
              </a:rPr>
              <a:t>, etc.</a:t>
            </a:r>
          </a:p>
          <a:p>
            <a:pPr eaLnBrk="0" hangingPunct="0"/>
            <a:endParaRPr lang="fi-FI" dirty="0">
              <a:latin typeface="Arial" pitchFamily="34" charset="0"/>
              <a:cs typeface="ヒラギノ角ゴ Pro W3"/>
            </a:endParaRPr>
          </a:p>
          <a:p>
            <a:pPr eaLnBrk="0" hangingPunct="0">
              <a:buFont typeface="Arial" pitchFamily="34" charset="0"/>
              <a:buChar char="•"/>
            </a:pPr>
            <a:r>
              <a:rPr lang="fi-FI" dirty="0">
                <a:latin typeface="Arial" pitchFamily="34" charset="0"/>
                <a:cs typeface="ヒラギノ角ゴ Pro W3"/>
              </a:rPr>
              <a:t> </a:t>
            </a:r>
            <a:r>
              <a:rPr lang="fi-FI" dirty="0" err="1">
                <a:latin typeface="Arial" pitchFamily="34" charset="0"/>
                <a:cs typeface="ヒラギノ角ゴ Pro W3"/>
              </a:rPr>
              <a:t>Every</a:t>
            </a:r>
            <a:r>
              <a:rPr lang="fi-FI" dirty="0">
                <a:latin typeface="Arial" pitchFamily="34" charset="0"/>
                <a:cs typeface="ヒラギノ角ゴ Pro W3"/>
              </a:rPr>
              <a:t> 2nd </a:t>
            </a:r>
            <a:r>
              <a:rPr lang="fi-FI" dirty="0" err="1">
                <a:latin typeface="Arial" pitchFamily="34" charset="0"/>
                <a:cs typeface="ヒラギノ角ゴ Pro W3"/>
              </a:rPr>
              <a:t>weeks</a:t>
            </a:r>
            <a:r>
              <a:rPr lang="fi-FI" dirty="0">
                <a:latin typeface="Arial" pitchFamily="34" charset="0"/>
                <a:cs typeface="ヒラギノ角ゴ Pro W3"/>
              </a:rPr>
              <a:t>:</a:t>
            </a:r>
            <a:endParaRPr lang="fi-FI" dirty="0">
              <a:latin typeface="Arial" pitchFamily="34" charset="0"/>
              <a:cs typeface="Arial"/>
            </a:endParaRPr>
          </a:p>
          <a:p>
            <a:pPr lvl="1" eaLnBrk="0" hangingPunct="0">
              <a:buFont typeface="Arial" pitchFamily="34" charset="0"/>
              <a:buChar char="•"/>
            </a:pPr>
            <a:r>
              <a:rPr lang="fi-FI" dirty="0">
                <a:latin typeface="Arial" pitchFamily="34" charset="0"/>
                <a:cs typeface="ヒラギノ角ゴ Pro W3"/>
              </a:rPr>
              <a:t> </a:t>
            </a:r>
            <a:r>
              <a:rPr lang="fi-FI" dirty="0" err="1">
                <a:latin typeface="Arial" pitchFamily="34" charset="0"/>
                <a:cs typeface="ヒラギノ角ゴ Pro W3"/>
              </a:rPr>
              <a:t>Visit</a:t>
            </a:r>
            <a:r>
              <a:rPr lang="fi-FI" dirty="0">
                <a:latin typeface="Arial" pitchFamily="34" charset="0"/>
                <a:cs typeface="ヒラギノ角ゴ Pro W3"/>
              </a:rPr>
              <a:t> </a:t>
            </a:r>
            <a:r>
              <a:rPr lang="fi-FI" dirty="0" err="1">
                <a:latin typeface="Arial" pitchFamily="34" charset="0"/>
                <a:cs typeface="ヒラギノ角ゴ Pro W3"/>
              </a:rPr>
              <a:t>the</a:t>
            </a:r>
            <a:r>
              <a:rPr lang="fi-FI" dirty="0">
                <a:latin typeface="Arial" pitchFamily="34" charset="0"/>
                <a:cs typeface="ヒラギノ角ゴ Pro W3"/>
              </a:rPr>
              <a:t> </a:t>
            </a:r>
            <a:r>
              <a:rPr lang="fi-FI" dirty="0" err="1">
                <a:latin typeface="Arial" pitchFamily="34" charset="0"/>
                <a:cs typeface="ヒラギノ角ゴ Pro W3"/>
              </a:rPr>
              <a:t>company</a:t>
            </a:r>
            <a:r>
              <a:rPr lang="fi-FI" dirty="0">
                <a:latin typeface="Arial" pitchFamily="34" charset="0"/>
                <a:cs typeface="ヒラギノ角ゴ Pro W3"/>
              </a:rPr>
              <a:t> for </a:t>
            </a:r>
            <a:r>
              <a:rPr lang="fi-FI" dirty="0" err="1">
                <a:latin typeface="Arial" pitchFamily="34" charset="0"/>
                <a:cs typeface="ヒラギノ角ゴ Pro W3"/>
              </a:rPr>
              <a:t>testing</a:t>
            </a:r>
            <a:r>
              <a:rPr lang="fi-FI" dirty="0">
                <a:latin typeface="Arial" pitchFamily="34" charset="0"/>
                <a:cs typeface="ヒラギノ角ゴ Pro W3"/>
              </a:rPr>
              <a:t> </a:t>
            </a:r>
            <a:r>
              <a:rPr lang="fi-FI" dirty="0" err="1">
                <a:latin typeface="Arial" pitchFamily="34" charset="0"/>
                <a:cs typeface="ヒラギノ角ゴ Pro W3"/>
              </a:rPr>
              <a:t>the</a:t>
            </a:r>
            <a:r>
              <a:rPr lang="fi-FI" dirty="0">
                <a:latin typeface="Arial" pitchFamily="34" charset="0"/>
                <a:cs typeface="ヒラギノ角ゴ Pro W3"/>
              </a:rPr>
              <a:t> </a:t>
            </a:r>
            <a:r>
              <a:rPr lang="fi-FI" dirty="0" err="1">
                <a:latin typeface="Arial" pitchFamily="34" charset="0"/>
                <a:cs typeface="ヒラギノ角ゴ Pro W3"/>
              </a:rPr>
              <a:t>demonstrator</a:t>
            </a:r>
            <a:r>
              <a:rPr lang="fi-FI" dirty="0">
                <a:latin typeface="Arial" pitchFamily="34" charset="0"/>
                <a:cs typeface="ヒラギノ角ゴ Pro W3"/>
              </a:rPr>
              <a:t> and </a:t>
            </a:r>
            <a:r>
              <a:rPr lang="fi-FI" dirty="0" err="1">
                <a:latin typeface="Arial" pitchFamily="34" charset="0"/>
                <a:cs typeface="ヒラギノ角ゴ Pro W3"/>
              </a:rPr>
              <a:t>agreeing</a:t>
            </a:r>
            <a:r>
              <a:rPr lang="fi-FI" dirty="0">
                <a:latin typeface="Arial" pitchFamily="34" charset="0"/>
                <a:cs typeface="ヒラギノ角ゴ Pro W3"/>
              </a:rPr>
              <a:t> on </a:t>
            </a:r>
            <a:r>
              <a:rPr lang="fi-FI" dirty="0" err="1">
                <a:latin typeface="Arial" pitchFamily="34" charset="0"/>
                <a:cs typeface="ヒラギノ角ゴ Pro W3"/>
              </a:rPr>
              <a:t>requirements</a:t>
            </a:r>
            <a:r>
              <a:rPr lang="fi-FI" dirty="0">
                <a:latin typeface="Arial" pitchFamily="34" charset="0"/>
                <a:cs typeface="ヒラギノ角ゴ Pro W3"/>
              </a:rPr>
              <a:t> for </a:t>
            </a:r>
            <a:r>
              <a:rPr lang="fi-FI" dirty="0" err="1">
                <a:latin typeface="Arial" pitchFamily="34" charset="0"/>
                <a:cs typeface="ヒラギノ角ゴ Pro W3"/>
              </a:rPr>
              <a:t>next</a:t>
            </a:r>
            <a:r>
              <a:rPr lang="fi-FI" dirty="0">
                <a:latin typeface="Arial" pitchFamily="34" charset="0"/>
                <a:cs typeface="ヒラギノ角ゴ Pro W3"/>
              </a:rPr>
              <a:t> </a:t>
            </a:r>
            <a:r>
              <a:rPr lang="fi-FI" dirty="0" err="1">
                <a:latin typeface="Arial" pitchFamily="34" charset="0"/>
                <a:cs typeface="ヒラギノ角ゴ Pro W3"/>
              </a:rPr>
              <a:t>deliverable</a:t>
            </a:r>
            <a:endParaRPr lang="fi-FI" dirty="0">
              <a:latin typeface="Arial" pitchFamily="34" charset="0"/>
              <a:cs typeface="ヒラギノ角ゴ Pro W3"/>
            </a:endParaRPr>
          </a:p>
          <a:p>
            <a:pPr lvl="1" eaLnBrk="0" hangingPunct="0">
              <a:buFont typeface="Arial" pitchFamily="34" charset="0"/>
              <a:buChar char="•"/>
            </a:pPr>
            <a:r>
              <a:rPr lang="fi-FI" dirty="0">
                <a:latin typeface="Arial" pitchFamily="34" charset="0"/>
                <a:cs typeface="ヒラギノ角ゴ Pro W3"/>
              </a:rPr>
              <a:t> Make </a:t>
            </a:r>
            <a:r>
              <a:rPr lang="fi-FI" dirty="0" err="1">
                <a:latin typeface="Arial" pitchFamily="34" charset="0"/>
                <a:cs typeface="ヒラギノ角ゴ Pro W3"/>
              </a:rPr>
              <a:t>oral</a:t>
            </a:r>
            <a:r>
              <a:rPr lang="fi-FI" dirty="0">
                <a:latin typeface="Arial" pitchFamily="34" charset="0"/>
                <a:cs typeface="ヒラギノ角ゴ Pro W3"/>
              </a:rPr>
              <a:t> </a:t>
            </a:r>
            <a:r>
              <a:rPr lang="fi-FI" dirty="0" err="1">
                <a:latin typeface="Arial" pitchFamily="34" charset="0"/>
                <a:cs typeface="ヒラギノ角ゴ Pro W3"/>
              </a:rPr>
              <a:t>presentaion</a:t>
            </a:r>
            <a:r>
              <a:rPr lang="fi-FI" dirty="0">
                <a:latin typeface="Arial" pitchFamily="34" charset="0"/>
                <a:cs typeface="ヒラギノ角ゴ Pro W3"/>
              </a:rPr>
              <a:t> of </a:t>
            </a:r>
            <a:r>
              <a:rPr lang="fi-FI" dirty="0" err="1">
                <a:latin typeface="Arial" pitchFamily="34" charset="0"/>
                <a:cs typeface="ヒラギノ角ゴ Pro W3"/>
              </a:rPr>
              <a:t>result</a:t>
            </a:r>
            <a:r>
              <a:rPr lang="fi-FI" dirty="0">
                <a:latin typeface="Arial" pitchFamily="34" charset="0"/>
                <a:cs typeface="ヒラギノ角ゴ Pro W3"/>
              </a:rPr>
              <a:t> and </a:t>
            </a:r>
            <a:r>
              <a:rPr lang="fi-FI" dirty="0" err="1">
                <a:latin typeface="Arial" pitchFamily="34" charset="0"/>
                <a:cs typeface="ヒラギノ角ゴ Pro W3"/>
              </a:rPr>
              <a:t>plans</a:t>
            </a:r>
            <a:r>
              <a:rPr lang="fi-FI" dirty="0">
                <a:latin typeface="Arial" pitchFamily="34" charset="0"/>
                <a:cs typeface="ヒラギノ角ゴ Pro W3"/>
              </a:rPr>
              <a:t> for </a:t>
            </a:r>
            <a:r>
              <a:rPr lang="fi-FI" dirty="0" err="1">
                <a:latin typeface="Arial" pitchFamily="34" charset="0"/>
                <a:cs typeface="ヒラギノ角ゴ Pro W3"/>
              </a:rPr>
              <a:t>the</a:t>
            </a:r>
            <a:r>
              <a:rPr lang="fi-FI" dirty="0">
                <a:latin typeface="Arial" pitchFamily="34" charset="0"/>
                <a:cs typeface="ヒラギノ角ゴ Pro W3"/>
              </a:rPr>
              <a:t> </a:t>
            </a:r>
            <a:r>
              <a:rPr lang="fi-FI" dirty="0" err="1">
                <a:latin typeface="Arial" pitchFamily="34" charset="0"/>
                <a:cs typeface="ヒラギノ角ゴ Pro W3"/>
              </a:rPr>
              <a:t>teachers</a:t>
            </a:r>
            <a:r>
              <a:rPr lang="fi-FI" dirty="0">
                <a:latin typeface="Arial" pitchFamily="34" charset="0"/>
                <a:cs typeface="ヒラギノ角ゴ Pro W3"/>
              </a:rPr>
              <a:t>.</a:t>
            </a:r>
          </a:p>
          <a:p>
            <a:pPr lvl="1" eaLnBrk="0" hangingPunct="0">
              <a:buFont typeface="Arial" pitchFamily="34" charset="0"/>
              <a:buChar char="•"/>
            </a:pPr>
            <a:r>
              <a:rPr lang="fi-FI" dirty="0">
                <a:latin typeface="Arial" pitchFamily="34" charset="0"/>
                <a:cs typeface="ヒラギノ角ゴ Pro W3"/>
              </a:rPr>
              <a:t> Write an </a:t>
            </a:r>
            <a:r>
              <a:rPr lang="fi-FI" dirty="0" err="1">
                <a:latin typeface="Arial" pitchFamily="34" charset="0"/>
                <a:cs typeface="ヒラギノ角ゴ Pro W3"/>
              </a:rPr>
              <a:t>individual</a:t>
            </a:r>
            <a:r>
              <a:rPr lang="fi-FI" dirty="0">
                <a:latin typeface="Arial" pitchFamily="34" charset="0"/>
                <a:cs typeface="ヒラギノ角ゴ Pro W3"/>
              </a:rPr>
              <a:t> </a:t>
            </a:r>
            <a:r>
              <a:rPr lang="fi-FI" dirty="0" err="1">
                <a:latin typeface="Arial" pitchFamily="34" charset="0"/>
                <a:cs typeface="ヒラギノ角ゴ Pro W3"/>
              </a:rPr>
              <a:t>reflection</a:t>
            </a:r>
            <a:r>
              <a:rPr lang="fi-FI" dirty="0">
                <a:latin typeface="Arial" pitchFamily="34" charset="0"/>
                <a:cs typeface="ヒラギノ角ゴ Pro W3"/>
              </a:rPr>
              <a:t> </a:t>
            </a:r>
            <a:r>
              <a:rPr lang="fi-FI" dirty="0" err="1">
                <a:latin typeface="Arial" pitchFamily="34" charset="0"/>
                <a:cs typeface="ヒラギノ角ゴ Pro W3"/>
              </a:rPr>
              <a:t>where</a:t>
            </a:r>
            <a:r>
              <a:rPr lang="fi-FI" dirty="0">
                <a:latin typeface="Arial" pitchFamily="34" charset="0"/>
                <a:cs typeface="ヒラギノ角ゴ Pro W3"/>
              </a:rPr>
              <a:t> </a:t>
            </a:r>
            <a:r>
              <a:rPr lang="fi-FI" dirty="0" err="1">
                <a:latin typeface="Arial" pitchFamily="34" charset="0"/>
                <a:cs typeface="ヒラギノ角ゴ Pro W3"/>
              </a:rPr>
              <a:t>you</a:t>
            </a:r>
            <a:r>
              <a:rPr lang="fi-FI" dirty="0">
                <a:latin typeface="Arial" pitchFamily="34" charset="0"/>
                <a:cs typeface="ヒラギノ角ゴ Pro W3"/>
              </a:rPr>
              <a:t> </a:t>
            </a:r>
            <a:r>
              <a:rPr lang="fi-FI" dirty="0" err="1">
                <a:latin typeface="Arial" pitchFamily="34" charset="0"/>
                <a:cs typeface="ヒラギノ角ゴ Pro W3"/>
              </a:rPr>
              <a:t>describe</a:t>
            </a:r>
            <a:r>
              <a:rPr lang="fi-FI" dirty="0">
                <a:latin typeface="Arial" pitchFamily="34" charset="0"/>
                <a:cs typeface="ヒラギノ角ゴ Pro W3"/>
              </a:rPr>
              <a:t> </a:t>
            </a:r>
            <a:r>
              <a:rPr lang="fi-FI" dirty="0" err="1">
                <a:latin typeface="Arial" pitchFamily="34" charset="0"/>
                <a:cs typeface="ヒラギノ角ゴ Pro W3"/>
              </a:rPr>
              <a:t>your</a:t>
            </a:r>
            <a:r>
              <a:rPr lang="fi-FI" dirty="0">
                <a:latin typeface="Arial" pitchFamily="34" charset="0"/>
                <a:cs typeface="ヒラギノ角ゴ Pro W3"/>
              </a:rPr>
              <a:t> </a:t>
            </a:r>
            <a:r>
              <a:rPr lang="fi-FI" dirty="0" err="1">
                <a:latin typeface="Arial" pitchFamily="34" charset="0"/>
                <a:cs typeface="ヒラギノ角ゴ Pro W3"/>
              </a:rPr>
              <a:t>learning</a:t>
            </a:r>
            <a:r>
              <a:rPr lang="fi-FI" dirty="0">
                <a:latin typeface="Arial" pitchFamily="34" charset="0"/>
                <a:cs typeface="ヒラギノ角ゴ Pro W3"/>
              </a:rPr>
              <a:t> and </a:t>
            </a:r>
            <a:r>
              <a:rPr lang="fi-FI" dirty="0" err="1">
                <a:latin typeface="Arial" pitchFamily="34" charset="0"/>
                <a:cs typeface="ヒラギノ角ゴ Pro W3"/>
              </a:rPr>
              <a:t>analyze</a:t>
            </a:r>
            <a:r>
              <a:rPr lang="fi-FI" dirty="0">
                <a:latin typeface="Arial" pitchFamily="34" charset="0"/>
                <a:cs typeface="ヒラギノ角ゴ Pro W3"/>
              </a:rPr>
              <a:t> </a:t>
            </a:r>
            <a:r>
              <a:rPr lang="fi-FI" dirty="0" err="1">
                <a:latin typeface="Arial" pitchFamily="34" charset="0"/>
                <a:cs typeface="ヒラギノ角ゴ Pro W3"/>
              </a:rPr>
              <a:t>the</a:t>
            </a:r>
            <a:r>
              <a:rPr lang="fi-FI" dirty="0">
                <a:latin typeface="Arial" pitchFamily="34" charset="0"/>
                <a:cs typeface="ヒラギノ角ゴ Pro W3"/>
              </a:rPr>
              <a:t> </a:t>
            </a:r>
            <a:r>
              <a:rPr lang="fi-FI" dirty="0" err="1">
                <a:latin typeface="Arial" pitchFamily="34" charset="0"/>
                <a:cs typeface="ヒラギノ角ゴ Pro W3"/>
              </a:rPr>
              <a:t>method</a:t>
            </a:r>
            <a:r>
              <a:rPr lang="fi-FI" dirty="0">
                <a:latin typeface="Arial" pitchFamily="34" charset="0"/>
                <a:cs typeface="ヒラギノ角ゴ Pro W3"/>
              </a:rPr>
              <a:t>.</a:t>
            </a:r>
          </a:p>
          <a:p>
            <a:pPr lvl="1" eaLnBrk="0" hangingPunct="0">
              <a:buFont typeface="Arial" pitchFamily="34" charset="0"/>
              <a:buChar char="•"/>
            </a:pPr>
            <a:r>
              <a:rPr lang="fi-FI" dirty="0">
                <a:latin typeface="Arial" pitchFamily="34" charset="0"/>
                <a:cs typeface="ヒラギノ角ゴ Pro W3"/>
              </a:rPr>
              <a:t> </a:t>
            </a:r>
            <a:r>
              <a:rPr lang="fi-FI" dirty="0" err="1">
                <a:latin typeface="Arial" pitchFamily="34" charset="0"/>
                <a:cs typeface="ヒラギノ角ゴ Pro W3"/>
              </a:rPr>
              <a:t>Upload</a:t>
            </a:r>
            <a:r>
              <a:rPr lang="fi-FI" dirty="0">
                <a:latin typeface="Arial" pitchFamily="34" charset="0"/>
                <a:cs typeface="ヒラギノ角ゴ Pro W3"/>
              </a:rPr>
              <a:t> </a:t>
            </a:r>
            <a:r>
              <a:rPr lang="fi-FI" dirty="0" err="1">
                <a:latin typeface="Arial" pitchFamily="34" charset="0"/>
                <a:cs typeface="ヒラギノ角ゴ Pro W3"/>
              </a:rPr>
              <a:t>slides</a:t>
            </a:r>
            <a:r>
              <a:rPr lang="fi-FI" dirty="0">
                <a:latin typeface="Arial" pitchFamily="34" charset="0"/>
                <a:cs typeface="ヒラギノ角ゴ Pro W3"/>
              </a:rPr>
              <a:t> and </a:t>
            </a:r>
            <a:r>
              <a:rPr lang="fi-FI" dirty="0" err="1">
                <a:latin typeface="Arial" pitchFamily="34" charset="0"/>
                <a:cs typeface="ヒラギノ角ゴ Pro W3"/>
              </a:rPr>
              <a:t>other</a:t>
            </a:r>
            <a:r>
              <a:rPr lang="fi-FI" dirty="0">
                <a:latin typeface="Arial" pitchFamily="34" charset="0"/>
                <a:cs typeface="ヒラギノ角ゴ Pro W3"/>
              </a:rPr>
              <a:t> </a:t>
            </a:r>
            <a:r>
              <a:rPr lang="fi-FI" dirty="0" err="1">
                <a:latin typeface="Arial" pitchFamily="34" charset="0"/>
                <a:cs typeface="ヒラギノ角ゴ Pro W3"/>
              </a:rPr>
              <a:t>documents</a:t>
            </a:r>
            <a:r>
              <a:rPr lang="fi-FI" dirty="0">
                <a:latin typeface="Arial" pitchFamily="34" charset="0"/>
                <a:cs typeface="ヒラギノ角ゴ Pro W3"/>
              </a:rPr>
              <a:t> in Moodle </a:t>
            </a:r>
            <a:r>
              <a:rPr lang="fi-FI" dirty="0" err="1">
                <a:latin typeface="Arial" pitchFamily="34" charset="0"/>
                <a:cs typeface="ヒラギノ角ゴ Pro W3"/>
              </a:rPr>
              <a:t>group</a:t>
            </a:r>
            <a:r>
              <a:rPr lang="fi-FI" dirty="0">
                <a:latin typeface="Arial" pitchFamily="34" charset="0"/>
                <a:cs typeface="ヒラギノ角ゴ Pro W3"/>
              </a:rPr>
              <a:t> forum</a:t>
            </a:r>
          </a:p>
          <a:p>
            <a:pPr lvl="1" eaLnBrk="0" hangingPunct="0"/>
            <a:endParaRPr lang="fi-FI" dirty="0">
              <a:latin typeface="Arial" pitchFamily="34" charset="0"/>
              <a:cs typeface="ヒラギノ角ゴ Pro W3"/>
            </a:endParaRPr>
          </a:p>
          <a:p>
            <a:pPr eaLnBrk="0" hangingPunct="0">
              <a:buFont typeface="Arial" pitchFamily="34" charset="0"/>
              <a:buChar char="•"/>
            </a:pPr>
            <a:r>
              <a:rPr lang="fi-FI" dirty="0">
                <a:latin typeface="Arial" pitchFamily="34" charset="0"/>
                <a:cs typeface="ヒラギノ角ゴ Pro W3"/>
              </a:rPr>
              <a:t> </a:t>
            </a:r>
            <a:r>
              <a:rPr lang="fi-FI" dirty="0" err="1">
                <a:latin typeface="Arial" pitchFamily="34" charset="0"/>
                <a:cs typeface="ヒラギノ角ゴ Pro W3"/>
              </a:rPr>
              <a:t>Presenting</a:t>
            </a:r>
            <a:r>
              <a:rPr lang="fi-FI" dirty="0">
                <a:latin typeface="Arial" pitchFamily="34" charset="0"/>
                <a:cs typeface="ヒラギノ角ゴ Pro W3"/>
              </a:rPr>
              <a:t> </a:t>
            </a:r>
            <a:r>
              <a:rPr lang="fi-FI" dirty="0" err="1">
                <a:latin typeface="Arial" pitchFamily="34" charset="0"/>
                <a:cs typeface="ヒラギノ角ゴ Pro W3"/>
              </a:rPr>
              <a:t>the</a:t>
            </a:r>
            <a:r>
              <a:rPr lang="fi-FI" dirty="0">
                <a:latin typeface="Arial" pitchFamily="34" charset="0"/>
                <a:cs typeface="ヒラギノ角ゴ Pro W3"/>
              </a:rPr>
              <a:t> </a:t>
            </a:r>
            <a:r>
              <a:rPr lang="fi-FI" dirty="0" err="1">
                <a:latin typeface="Arial" pitchFamily="34" charset="0"/>
                <a:cs typeface="ヒラギノ角ゴ Pro W3"/>
              </a:rPr>
              <a:t>first</a:t>
            </a:r>
            <a:r>
              <a:rPr lang="fi-FI" dirty="0">
                <a:latin typeface="Arial" pitchFamily="34" charset="0"/>
                <a:cs typeface="ヒラギノ角ゴ Pro W3"/>
              </a:rPr>
              <a:t> </a:t>
            </a:r>
            <a:r>
              <a:rPr lang="fi-FI" dirty="0" err="1">
                <a:latin typeface="Arial" pitchFamily="34" charset="0"/>
                <a:cs typeface="ヒラギノ角ゴ Pro W3"/>
              </a:rPr>
              <a:t>deliverable</a:t>
            </a:r>
            <a:r>
              <a:rPr lang="fi-FI" dirty="0">
                <a:latin typeface="Arial" pitchFamily="34" charset="0"/>
                <a:cs typeface="ヒラギノ角ゴ Pro W3"/>
              </a:rPr>
              <a:t> and a </a:t>
            </a:r>
            <a:r>
              <a:rPr lang="fi-FI" dirty="0" err="1">
                <a:latin typeface="Arial" pitchFamily="34" charset="0"/>
                <a:cs typeface="ヒラギノ角ゴ Pro W3"/>
              </a:rPr>
              <a:t>group</a:t>
            </a:r>
            <a:r>
              <a:rPr lang="fi-FI" dirty="0">
                <a:latin typeface="Arial" pitchFamily="34" charset="0"/>
                <a:cs typeface="ヒラギノ角ゴ Pro W3"/>
              </a:rPr>
              <a:t> </a:t>
            </a:r>
            <a:r>
              <a:rPr lang="fi-FI" dirty="0" err="1">
                <a:latin typeface="Arial" pitchFamily="34" charset="0"/>
                <a:cs typeface="ヒラギノ角ゴ Pro W3"/>
              </a:rPr>
              <a:t>project</a:t>
            </a:r>
            <a:r>
              <a:rPr lang="fi-FI" dirty="0">
                <a:latin typeface="Arial" pitchFamily="34" charset="0"/>
                <a:cs typeface="ヒラギノ角ゴ Pro W3"/>
              </a:rPr>
              <a:t> </a:t>
            </a:r>
            <a:r>
              <a:rPr lang="fi-FI" dirty="0" err="1">
                <a:latin typeface="Arial" pitchFamily="34" charset="0"/>
                <a:cs typeface="ヒラギノ角ゴ Pro W3"/>
              </a:rPr>
              <a:t>plan</a:t>
            </a:r>
            <a:r>
              <a:rPr lang="fi-FI" dirty="0">
                <a:latin typeface="Arial" pitchFamily="34" charset="0"/>
                <a:cs typeface="ヒラギノ角ゴ Pro W3"/>
              </a:rPr>
              <a:t> </a:t>
            </a:r>
            <a:r>
              <a:rPr lang="fi-FI" dirty="0" err="1">
                <a:latin typeface="Arial" pitchFamily="34" charset="0"/>
                <a:cs typeface="ヒラギノ角ゴ Pro W3"/>
              </a:rPr>
              <a:t>gives</a:t>
            </a:r>
            <a:r>
              <a:rPr lang="fi-FI" dirty="0">
                <a:latin typeface="Arial" pitchFamily="34" charset="0"/>
                <a:cs typeface="ヒラギノ角ゴ Pro W3"/>
              </a:rPr>
              <a:t> </a:t>
            </a:r>
            <a:r>
              <a:rPr lang="fi-FI" dirty="0" err="1">
                <a:latin typeface="Arial" pitchFamily="34" charset="0"/>
                <a:cs typeface="ヒラギノ角ゴ Pro W3"/>
              </a:rPr>
              <a:t>you</a:t>
            </a:r>
            <a:r>
              <a:rPr lang="fi-FI" dirty="0">
                <a:latin typeface="Arial" pitchFamily="34" charset="0"/>
                <a:cs typeface="ヒラギノ角ゴ Pro W3"/>
              </a:rPr>
              <a:t> </a:t>
            </a:r>
            <a:r>
              <a:rPr lang="fi-FI" dirty="0" err="1">
                <a:latin typeface="Arial" pitchFamily="34" charset="0"/>
                <a:cs typeface="ヒラギノ角ゴ Pro W3"/>
              </a:rPr>
              <a:t>your</a:t>
            </a:r>
            <a:r>
              <a:rPr lang="fi-FI" dirty="0">
                <a:latin typeface="Arial" pitchFamily="34" charset="0"/>
                <a:cs typeface="ヒラギノ角ゴ Pro W3"/>
              </a:rPr>
              <a:t> </a:t>
            </a:r>
            <a:r>
              <a:rPr lang="fi-FI" dirty="0" err="1">
                <a:latin typeface="Arial" pitchFamily="34" charset="0"/>
                <a:cs typeface="ヒラギノ角ゴ Pro W3"/>
              </a:rPr>
              <a:t>first</a:t>
            </a:r>
            <a:r>
              <a:rPr lang="fi-FI" dirty="0">
                <a:latin typeface="Arial" pitchFamily="34" charset="0"/>
                <a:cs typeface="ヒラギノ角ゴ Pro W3"/>
              </a:rPr>
              <a:t> ECTS </a:t>
            </a:r>
            <a:r>
              <a:rPr lang="fi-FI" dirty="0" err="1">
                <a:latin typeface="Arial" pitchFamily="34" charset="0"/>
                <a:cs typeface="ヒラギノ角ゴ Pro W3"/>
              </a:rPr>
              <a:t>course</a:t>
            </a:r>
            <a:r>
              <a:rPr lang="fi-FI" dirty="0">
                <a:latin typeface="Arial" pitchFamily="34" charset="0"/>
                <a:cs typeface="ヒラギノ角ゴ Pro W3"/>
              </a:rPr>
              <a:t> </a:t>
            </a:r>
            <a:r>
              <a:rPr lang="fi-FI" dirty="0" err="1">
                <a:latin typeface="Arial" pitchFamily="34" charset="0"/>
                <a:cs typeface="ヒラギノ角ゴ Pro W3"/>
              </a:rPr>
              <a:t>credits</a:t>
            </a:r>
            <a:r>
              <a:rPr lang="fi-FI" dirty="0">
                <a:latin typeface="Arial" pitchFamily="34" charset="0"/>
                <a:cs typeface="ヒラギノ角ゴ Pro W3"/>
              </a:rPr>
              <a:t>.</a:t>
            </a:r>
            <a:endParaRPr lang="fi-FI" dirty="0">
              <a:latin typeface="Arial" pitchFamily="34" charset="0"/>
              <a:cs typeface="Arial"/>
            </a:endParaRPr>
          </a:p>
        </p:txBody>
      </p:sp>
    </p:spTree>
    <p:extLst>
      <p:ext uri="{BB962C8B-B14F-4D97-AF65-F5344CB8AC3E}">
        <p14:creationId xmlns:p14="http://schemas.microsoft.com/office/powerpoint/2010/main" val="8959113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a:t>Oral presentations</a:t>
            </a:r>
          </a:p>
        </p:txBody>
      </p:sp>
      <p:sp>
        <p:nvSpPr>
          <p:cNvPr id="3" name="Platshållare för innehåll 2"/>
          <p:cNvSpPr>
            <a:spLocks noGrp="1"/>
          </p:cNvSpPr>
          <p:nvPr>
            <p:ph idx="1"/>
          </p:nvPr>
        </p:nvSpPr>
        <p:spPr/>
        <p:txBody>
          <a:bodyPr/>
          <a:lstStyle/>
          <a:p>
            <a:r>
              <a:rPr lang="sv-SE" sz="1800" dirty="0"/>
              <a:t>In the end </a:t>
            </a:r>
            <a:r>
              <a:rPr lang="sv-SE" sz="1800" dirty="0" err="1"/>
              <a:t>of</a:t>
            </a:r>
            <a:r>
              <a:rPr lang="sv-SE" sz="1800" dirty="0"/>
              <a:t> </a:t>
            </a:r>
            <a:r>
              <a:rPr lang="sv-SE" sz="1800" dirty="0" err="1"/>
              <a:t>every</a:t>
            </a:r>
            <a:r>
              <a:rPr lang="sv-SE" sz="1800" dirty="0"/>
              <a:t> sprint, </a:t>
            </a:r>
            <a:r>
              <a:rPr lang="sv-SE" sz="1800" dirty="0" err="1"/>
              <a:t>development</a:t>
            </a:r>
            <a:r>
              <a:rPr lang="sv-SE" sz="1800" dirty="0"/>
              <a:t> </a:t>
            </a:r>
            <a:r>
              <a:rPr lang="sv-SE" sz="1800" dirty="0" err="1"/>
              <a:t>results</a:t>
            </a:r>
            <a:r>
              <a:rPr lang="sv-SE" sz="1800" dirty="0"/>
              <a:t> and test </a:t>
            </a:r>
            <a:r>
              <a:rPr lang="sv-SE" sz="1800" dirty="0" err="1"/>
              <a:t>results</a:t>
            </a:r>
            <a:r>
              <a:rPr lang="sv-SE" sz="1800" dirty="0"/>
              <a:t> </a:t>
            </a:r>
            <a:r>
              <a:rPr lang="sv-SE" sz="1800" dirty="0" err="1"/>
              <a:t>are</a:t>
            </a:r>
            <a:r>
              <a:rPr lang="sv-SE" sz="1800" dirty="0"/>
              <a:t> </a:t>
            </a:r>
            <a:r>
              <a:rPr lang="sv-SE" sz="1800" dirty="0" err="1"/>
              <a:t>demonstrated</a:t>
            </a:r>
            <a:r>
              <a:rPr lang="sv-SE" sz="1800" dirty="0"/>
              <a:t> for the </a:t>
            </a:r>
            <a:r>
              <a:rPr lang="sv-SE" sz="1800" dirty="0" err="1"/>
              <a:t>teachers</a:t>
            </a:r>
            <a:r>
              <a:rPr lang="sv-SE" sz="1800" dirty="0"/>
              <a:t> or </a:t>
            </a:r>
            <a:r>
              <a:rPr lang="sv-SE" sz="1800" dirty="0" err="1"/>
              <a:t>one</a:t>
            </a:r>
            <a:r>
              <a:rPr lang="sv-SE" sz="1800" dirty="0"/>
              <a:t> supervisor</a:t>
            </a:r>
          </a:p>
          <a:p>
            <a:r>
              <a:rPr lang="sv-SE" sz="1800" dirty="0" err="1"/>
              <a:t>Upload</a:t>
            </a:r>
            <a:r>
              <a:rPr lang="sv-SE" sz="1800" dirty="0"/>
              <a:t> </a:t>
            </a:r>
            <a:r>
              <a:rPr lang="sv-SE" sz="1800" dirty="0" err="1"/>
              <a:t>your</a:t>
            </a:r>
            <a:r>
              <a:rPr lang="sv-SE" sz="1800" dirty="0"/>
              <a:t> </a:t>
            </a:r>
            <a:r>
              <a:rPr lang="sv-SE" sz="1800" dirty="0" err="1"/>
              <a:t>slides</a:t>
            </a:r>
            <a:r>
              <a:rPr lang="sv-SE" sz="1800" dirty="0"/>
              <a:t> </a:t>
            </a:r>
            <a:r>
              <a:rPr lang="sv-SE" sz="1800" dirty="0" err="1"/>
              <a:t>before</a:t>
            </a:r>
            <a:r>
              <a:rPr lang="sv-SE" sz="1800" dirty="0"/>
              <a:t> </a:t>
            </a:r>
            <a:r>
              <a:rPr lang="sv-SE" sz="1800" dirty="0" err="1"/>
              <a:t>your</a:t>
            </a:r>
            <a:r>
              <a:rPr lang="sv-SE" sz="1800" dirty="0"/>
              <a:t> presentation in </a:t>
            </a:r>
            <a:r>
              <a:rPr lang="sv-SE" sz="1800" dirty="0" err="1"/>
              <a:t>your</a:t>
            </a:r>
            <a:r>
              <a:rPr lang="sv-SE" sz="1800" dirty="0"/>
              <a:t> </a:t>
            </a:r>
            <a:r>
              <a:rPr lang="sv-SE" sz="1800" dirty="0" err="1"/>
              <a:t>group</a:t>
            </a:r>
            <a:r>
              <a:rPr lang="sv-SE" sz="1800" dirty="0"/>
              <a:t> forum</a:t>
            </a:r>
          </a:p>
          <a:p>
            <a:r>
              <a:rPr lang="sv-SE" sz="1800" dirty="0" err="1"/>
              <a:t>Practice</a:t>
            </a:r>
            <a:r>
              <a:rPr lang="sv-SE" sz="1800" dirty="0"/>
              <a:t> </a:t>
            </a:r>
            <a:r>
              <a:rPr lang="sv-SE" sz="1800" dirty="0" err="1"/>
              <a:t>your</a:t>
            </a:r>
            <a:r>
              <a:rPr lang="sv-SE" sz="1800" dirty="0"/>
              <a:t> presentation for the innovation </a:t>
            </a:r>
            <a:r>
              <a:rPr lang="sv-SE" sz="1800" dirty="0" err="1"/>
              <a:t>coaches</a:t>
            </a:r>
            <a:r>
              <a:rPr lang="sv-SE" sz="1800" dirty="0"/>
              <a:t> in </a:t>
            </a:r>
            <a:r>
              <a:rPr lang="sv-SE" sz="1800" dirty="0" err="1"/>
              <a:t>advance</a:t>
            </a:r>
            <a:endParaRPr lang="sv-SE" sz="1800" dirty="0"/>
          </a:p>
          <a:p>
            <a:r>
              <a:rPr lang="sv-SE" sz="1800" dirty="0" err="1"/>
              <a:t>Every</a:t>
            </a:r>
            <a:r>
              <a:rPr lang="sv-SE" sz="1800" dirty="0"/>
              <a:t> </a:t>
            </a:r>
            <a:r>
              <a:rPr lang="sv-SE" sz="1800" dirty="0" err="1"/>
              <a:t>group</a:t>
            </a:r>
            <a:r>
              <a:rPr lang="sv-SE" sz="1800" dirty="0"/>
              <a:t> </a:t>
            </a:r>
            <a:r>
              <a:rPr lang="sv-SE" sz="1800" dirty="0" err="1"/>
              <a:t>member</a:t>
            </a:r>
            <a:r>
              <a:rPr lang="sv-SE" sz="1800" dirty="0"/>
              <a:t> do not </a:t>
            </a:r>
            <a:r>
              <a:rPr lang="sv-SE" sz="1800" dirty="0" err="1"/>
              <a:t>have</a:t>
            </a:r>
            <a:r>
              <a:rPr lang="sv-SE" sz="1800" dirty="0"/>
              <a:t> to present </a:t>
            </a:r>
            <a:r>
              <a:rPr lang="sv-SE" sz="1800" dirty="0" err="1"/>
              <a:t>every</a:t>
            </a:r>
            <a:r>
              <a:rPr lang="sv-SE" sz="1800" dirty="0"/>
              <a:t> </a:t>
            </a:r>
            <a:r>
              <a:rPr lang="sv-SE" sz="1800" dirty="0" err="1"/>
              <a:t>time</a:t>
            </a:r>
            <a:r>
              <a:rPr lang="sv-SE" sz="1800" dirty="0"/>
              <a:t>, for </a:t>
            </a:r>
            <a:r>
              <a:rPr lang="sv-SE" sz="1800" dirty="0" err="1"/>
              <a:t>example</a:t>
            </a:r>
            <a:r>
              <a:rPr lang="sv-SE" sz="1800" dirty="0"/>
              <a:t> for the </a:t>
            </a:r>
            <a:r>
              <a:rPr lang="sv-SE" sz="1800" dirty="0" err="1"/>
              <a:t>investors</a:t>
            </a:r>
            <a:r>
              <a:rPr lang="sv-SE" sz="1800" dirty="0"/>
              <a:t>, </a:t>
            </a:r>
            <a:r>
              <a:rPr lang="sv-SE" sz="1800" dirty="0" err="1"/>
              <a:t>but</a:t>
            </a:r>
            <a:r>
              <a:rPr lang="sv-SE" sz="1800" dirty="0"/>
              <a:t> </a:t>
            </a:r>
            <a:r>
              <a:rPr lang="sv-SE" sz="1800" dirty="0" err="1"/>
              <a:t>everyone</a:t>
            </a:r>
            <a:r>
              <a:rPr lang="sv-SE" sz="1800" dirty="0"/>
              <a:t> </a:t>
            </a:r>
            <a:r>
              <a:rPr lang="sv-SE" sz="1800" dirty="0" err="1"/>
              <a:t>should</a:t>
            </a:r>
            <a:r>
              <a:rPr lang="sv-SE" sz="1800" dirty="0"/>
              <a:t> </a:t>
            </a:r>
            <a:r>
              <a:rPr lang="sv-SE" sz="1800" dirty="0" err="1"/>
              <a:t>say</a:t>
            </a:r>
            <a:r>
              <a:rPr lang="sv-SE" sz="1800" dirty="0"/>
              <a:t> </a:t>
            </a:r>
            <a:r>
              <a:rPr lang="sv-SE" sz="1800" dirty="0" err="1"/>
              <a:t>something</a:t>
            </a:r>
            <a:r>
              <a:rPr lang="sv-SE" sz="1800" dirty="0"/>
              <a:t> in the final presentation. </a:t>
            </a:r>
            <a:r>
              <a:rPr lang="sv-SE" sz="1800" dirty="0" err="1"/>
              <a:t>Everyone</a:t>
            </a:r>
            <a:r>
              <a:rPr lang="sv-SE" sz="1800" dirty="0"/>
              <a:t> </a:t>
            </a:r>
            <a:r>
              <a:rPr lang="sv-SE" sz="1800" dirty="0" err="1"/>
              <a:t>should</a:t>
            </a:r>
            <a:r>
              <a:rPr lang="sv-SE" sz="1800" dirty="0"/>
              <a:t> make </a:t>
            </a:r>
            <a:r>
              <a:rPr lang="sv-SE" sz="1800" dirty="0" err="1"/>
              <a:t>some</a:t>
            </a:r>
            <a:r>
              <a:rPr lang="sv-SE" sz="1800" dirty="0"/>
              <a:t> presentations </a:t>
            </a:r>
            <a:r>
              <a:rPr lang="sv-SE" sz="1800" dirty="0" err="1"/>
              <a:t>during</a:t>
            </a:r>
            <a:r>
              <a:rPr lang="sv-SE" sz="1800" dirty="0"/>
              <a:t> the </a:t>
            </a:r>
            <a:r>
              <a:rPr lang="sv-SE" sz="1800" dirty="0" err="1"/>
              <a:t>course</a:t>
            </a:r>
            <a:r>
              <a:rPr lang="sv-SE" sz="1800" dirty="0"/>
              <a:t>.</a:t>
            </a:r>
          </a:p>
          <a:p>
            <a:r>
              <a:rPr lang="sv-SE" sz="1800" dirty="0"/>
              <a:t>At </a:t>
            </a:r>
            <a:r>
              <a:rPr lang="sv-SE" sz="1800" dirty="0" err="1"/>
              <a:t>least</a:t>
            </a:r>
            <a:r>
              <a:rPr lang="sv-SE" sz="1800" dirty="0"/>
              <a:t> </a:t>
            </a:r>
            <a:r>
              <a:rPr lang="sv-SE" sz="1800" dirty="0" err="1"/>
              <a:t>one</a:t>
            </a:r>
            <a:r>
              <a:rPr lang="sv-SE" sz="1800" dirty="0"/>
              <a:t> </a:t>
            </a:r>
            <a:r>
              <a:rPr lang="sv-SE" sz="1800" dirty="0" err="1"/>
              <a:t>group</a:t>
            </a:r>
            <a:r>
              <a:rPr lang="sv-SE" sz="1800" dirty="0"/>
              <a:t> </a:t>
            </a:r>
            <a:r>
              <a:rPr lang="sv-SE" sz="1800" dirty="0" err="1"/>
              <a:t>member</a:t>
            </a:r>
            <a:r>
              <a:rPr lang="sv-SE" sz="1800" dirty="0"/>
              <a:t> </a:t>
            </a:r>
            <a:r>
              <a:rPr lang="sv-SE" sz="1800" dirty="0" err="1"/>
              <a:t>should</a:t>
            </a:r>
            <a:r>
              <a:rPr lang="sv-SE" sz="1800" dirty="0"/>
              <a:t> </a:t>
            </a:r>
            <a:r>
              <a:rPr lang="sv-SE" sz="1800" dirty="0" err="1"/>
              <a:t>take</a:t>
            </a:r>
            <a:r>
              <a:rPr lang="sv-SE" sz="1800" dirty="0"/>
              <a:t> </a:t>
            </a:r>
            <a:r>
              <a:rPr lang="sv-SE" sz="1800" dirty="0" err="1"/>
              <a:t>notes</a:t>
            </a:r>
            <a:r>
              <a:rPr lang="sv-SE" sz="1800" dirty="0"/>
              <a:t> from feedback </a:t>
            </a:r>
            <a:r>
              <a:rPr lang="sv-SE" sz="1800" dirty="0" err="1"/>
              <a:t>you</a:t>
            </a:r>
            <a:r>
              <a:rPr lang="sv-SE" sz="1800" dirty="0"/>
              <a:t> get and </a:t>
            </a:r>
            <a:r>
              <a:rPr lang="sv-SE" sz="1800" dirty="0" err="1"/>
              <a:t>address</a:t>
            </a:r>
            <a:r>
              <a:rPr lang="sv-SE" sz="1800" dirty="0"/>
              <a:t> it at </a:t>
            </a:r>
            <a:r>
              <a:rPr lang="sv-SE" sz="1800" dirty="0" err="1"/>
              <a:t>next</a:t>
            </a:r>
            <a:r>
              <a:rPr lang="sv-SE" sz="1800" dirty="0"/>
              <a:t> presentation. </a:t>
            </a:r>
          </a:p>
          <a:p>
            <a:endParaRPr lang="sv-SE" sz="1800" dirty="0" err="1"/>
          </a:p>
        </p:txBody>
      </p:sp>
    </p:spTree>
    <p:extLst>
      <p:ext uri="{BB962C8B-B14F-4D97-AF65-F5344CB8AC3E}">
        <p14:creationId xmlns:p14="http://schemas.microsoft.com/office/powerpoint/2010/main" val="23140778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gd5e46f502b_0_252"/>
          <p:cNvSpPr txBox="1">
            <a:spLocks noGrp="1"/>
          </p:cNvSpPr>
          <p:nvPr>
            <p:ph type="title"/>
          </p:nvPr>
        </p:nvSpPr>
        <p:spPr>
          <a:xfrm>
            <a:off x="683568" y="1196752"/>
            <a:ext cx="7848900" cy="432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E95D0F"/>
              </a:buClr>
              <a:buSzPts val="3200"/>
              <a:buFont typeface="Arial"/>
              <a:buNone/>
            </a:pPr>
            <a:endParaRPr/>
          </a:p>
        </p:txBody>
      </p:sp>
      <p:sp>
        <p:nvSpPr>
          <p:cNvPr id="502" name="Google Shape;502;gd5e46f502b_0_252"/>
          <p:cNvSpPr txBox="1">
            <a:spLocks noGrp="1"/>
          </p:cNvSpPr>
          <p:nvPr>
            <p:ph type="body" idx="1"/>
          </p:nvPr>
        </p:nvSpPr>
        <p:spPr>
          <a:xfrm>
            <a:off x="684213" y="1989138"/>
            <a:ext cx="7488300" cy="2808300"/>
          </a:xfrm>
          <a:prstGeom prst="rect">
            <a:avLst/>
          </a:prstGeom>
          <a:noFill/>
          <a:ln>
            <a:noFill/>
          </a:ln>
        </p:spPr>
        <p:txBody>
          <a:bodyPr spcFirstLastPara="1" wrap="square" lIns="91425" tIns="45700" rIns="91425" bIns="45700" anchor="t" anchorCtr="0">
            <a:noAutofit/>
          </a:bodyPr>
          <a:lstStyle/>
          <a:p>
            <a:pPr marL="288000" lvl="0" indent="-173700" algn="l" rtl="0">
              <a:spcBef>
                <a:spcPts val="0"/>
              </a:spcBef>
              <a:spcAft>
                <a:spcPts val="0"/>
              </a:spcAft>
              <a:buClr>
                <a:srgbClr val="E95D0F"/>
              </a:buClr>
              <a:buSzPts val="1800"/>
              <a:buFont typeface="Arial"/>
              <a:buNone/>
            </a:pPr>
            <a:endParaRPr/>
          </a:p>
        </p:txBody>
      </p:sp>
      <p:pic>
        <p:nvPicPr>
          <p:cNvPr id="503" name="Google Shape;503;gd5e46f502b_0_252" descr="C:\Users\mageri\AppData\Local\Microsoft\Windows\Temporary Internet Files\Content.Outlook\FBBO6SM9\MI7A3410.jpg"/>
          <p:cNvPicPr preferRelativeResize="0"/>
          <p:nvPr/>
        </p:nvPicPr>
        <p:blipFill rotWithShape="1">
          <a:blip r:embed="rId3">
            <a:alphaModFix/>
          </a:blip>
          <a:srcRect/>
          <a:stretch/>
        </p:blipFill>
        <p:spPr>
          <a:xfrm>
            <a:off x="0" y="64502"/>
            <a:ext cx="9143998" cy="6096001"/>
          </a:xfrm>
          <a:prstGeom prst="rect">
            <a:avLst/>
          </a:prstGeom>
          <a:noFill/>
          <a:ln>
            <a:noFill/>
          </a:ln>
        </p:spPr>
      </p:pic>
      <p:sp>
        <p:nvSpPr>
          <p:cNvPr id="504" name="Google Shape;504;gd5e46f502b_0_252"/>
          <p:cNvSpPr txBox="1"/>
          <p:nvPr/>
        </p:nvSpPr>
        <p:spPr>
          <a:xfrm>
            <a:off x="1907704" y="293747"/>
            <a:ext cx="5688600" cy="461700"/>
          </a:xfrm>
          <a:prstGeom prst="rect">
            <a:avLst/>
          </a:prstGeom>
          <a:solidFill>
            <a:srgbClr val="BFBFBF">
              <a:alpha val="49800"/>
            </a:srgbClr>
          </a:solidFill>
          <a:ln>
            <a:noFill/>
          </a:ln>
          <a:effectLst>
            <a:outerShdw blurRad="40000" dist="20000" dir="5400000" rotWithShape="0">
              <a:srgbClr val="000000">
                <a:alpha val="3765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sv-SE" sz="2400" b="1" dirty="0" err="1">
                <a:solidFill>
                  <a:schemeClr val="lt1"/>
                </a:solidFill>
                <a:latin typeface="Arial"/>
                <a:ea typeface="Arial"/>
                <a:cs typeface="Arial"/>
                <a:sym typeface="Arial"/>
              </a:rPr>
              <a:t>Demonstrate</a:t>
            </a:r>
            <a:r>
              <a:rPr lang="sv-SE" sz="2400" b="1" dirty="0">
                <a:solidFill>
                  <a:schemeClr val="lt1"/>
                </a:solidFill>
                <a:latin typeface="Arial"/>
                <a:ea typeface="Arial"/>
                <a:cs typeface="Arial"/>
                <a:sym typeface="Arial"/>
              </a:rPr>
              <a:t> a </a:t>
            </a:r>
            <a:r>
              <a:rPr lang="sv-SE" sz="2400" b="1" dirty="0" err="1">
                <a:solidFill>
                  <a:schemeClr val="lt1"/>
                </a:solidFill>
                <a:latin typeface="Arial"/>
                <a:ea typeface="Arial"/>
                <a:cs typeface="Arial"/>
                <a:sym typeface="Arial"/>
              </a:rPr>
              <a:t>prototype</a:t>
            </a:r>
            <a:endParaRPr dirty="0"/>
          </a:p>
        </p:txBody>
      </p:sp>
    </p:spTree>
    <p:extLst>
      <p:ext uri="{BB962C8B-B14F-4D97-AF65-F5344CB8AC3E}">
        <p14:creationId xmlns:p14="http://schemas.microsoft.com/office/powerpoint/2010/main" val="2797519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d5e46f502b_0_209"/>
          <p:cNvSpPr txBox="1">
            <a:spLocks noGrp="1"/>
          </p:cNvSpPr>
          <p:nvPr>
            <p:ph type="title"/>
          </p:nvPr>
        </p:nvSpPr>
        <p:spPr>
          <a:xfrm>
            <a:off x="683568" y="1196752"/>
            <a:ext cx="7848900" cy="432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E95D0F"/>
              </a:buClr>
              <a:buSzPts val="3200"/>
              <a:buFont typeface="Arial"/>
              <a:buNone/>
            </a:pPr>
            <a:endParaRPr/>
          </a:p>
        </p:txBody>
      </p:sp>
      <p:sp>
        <p:nvSpPr>
          <p:cNvPr id="243" name="Google Shape;243;gd5e46f502b_0_209"/>
          <p:cNvSpPr txBox="1">
            <a:spLocks noGrp="1"/>
          </p:cNvSpPr>
          <p:nvPr>
            <p:ph type="body" idx="1"/>
          </p:nvPr>
        </p:nvSpPr>
        <p:spPr>
          <a:xfrm>
            <a:off x="684213" y="1989138"/>
            <a:ext cx="7488300" cy="2808300"/>
          </a:xfrm>
          <a:prstGeom prst="rect">
            <a:avLst/>
          </a:prstGeom>
          <a:noFill/>
          <a:ln>
            <a:noFill/>
          </a:ln>
        </p:spPr>
        <p:txBody>
          <a:bodyPr spcFirstLastPara="1" wrap="square" lIns="91425" tIns="45700" rIns="91425" bIns="45700" anchor="t" anchorCtr="0">
            <a:noAutofit/>
          </a:bodyPr>
          <a:lstStyle/>
          <a:p>
            <a:pPr marL="288000" lvl="0" indent="-173700" algn="l" rtl="0">
              <a:spcBef>
                <a:spcPts val="0"/>
              </a:spcBef>
              <a:spcAft>
                <a:spcPts val="0"/>
              </a:spcAft>
              <a:buClr>
                <a:srgbClr val="E95D0F"/>
              </a:buClr>
              <a:buSzPts val="1800"/>
              <a:buFont typeface="Arial"/>
              <a:buNone/>
            </a:pPr>
            <a:endParaRPr/>
          </a:p>
        </p:txBody>
      </p:sp>
      <p:pic>
        <p:nvPicPr>
          <p:cNvPr id="244" name="Google Shape;244;gd5e46f502b_0_209" descr="C:\Users\mageri\AppData\Local\Microsoft\Windows\Temporary Internet Files\Content.Outlook\DQ88X6KC\DSC_0127 (2).jpg"/>
          <p:cNvPicPr preferRelativeResize="0"/>
          <p:nvPr/>
        </p:nvPicPr>
        <p:blipFill rotWithShape="1">
          <a:blip r:embed="rId3">
            <a:alphaModFix/>
          </a:blip>
          <a:srcRect/>
          <a:stretch/>
        </p:blipFill>
        <p:spPr>
          <a:xfrm>
            <a:off x="0" y="116632"/>
            <a:ext cx="9144003" cy="6073253"/>
          </a:xfrm>
          <a:prstGeom prst="rect">
            <a:avLst/>
          </a:prstGeom>
          <a:noFill/>
          <a:ln>
            <a:noFill/>
          </a:ln>
        </p:spPr>
      </p:pic>
      <p:sp>
        <p:nvSpPr>
          <p:cNvPr id="245" name="Google Shape;245;gd5e46f502b_0_209"/>
          <p:cNvSpPr txBox="1"/>
          <p:nvPr/>
        </p:nvSpPr>
        <p:spPr>
          <a:xfrm>
            <a:off x="496144" y="404664"/>
            <a:ext cx="6840900" cy="461624"/>
          </a:xfrm>
          <a:prstGeom prst="rect">
            <a:avLst/>
          </a:prstGeom>
          <a:noFill/>
          <a:ln>
            <a:noFill/>
          </a:ln>
          <a:effectLst>
            <a:outerShdw blurRad="40000" dist="20000" dir="5400000" rotWithShape="0">
              <a:srgbClr val="000000">
                <a:alpha val="3765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sv-SE" sz="2400" b="1" dirty="0">
                <a:solidFill>
                  <a:schemeClr val="lt1"/>
                </a:solidFill>
                <a:latin typeface="Arial"/>
                <a:ea typeface="Arial"/>
                <a:cs typeface="Arial"/>
                <a:sym typeface="Arial"/>
              </a:rPr>
              <a:t>Demo </a:t>
            </a:r>
            <a:r>
              <a:rPr lang="sv-SE" sz="2400" b="1" dirty="0" err="1">
                <a:solidFill>
                  <a:schemeClr val="lt1"/>
                </a:solidFill>
                <a:latin typeface="Arial"/>
                <a:ea typeface="Arial"/>
                <a:cs typeface="Arial"/>
                <a:sym typeface="Arial"/>
              </a:rPr>
              <a:t>exhibition</a:t>
            </a:r>
            <a:endParaRPr sz="2400" b="1"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9350217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615553" y="1257466"/>
            <a:ext cx="7912894" cy="652145"/>
          </a:xfrm>
        </p:spPr>
        <p:txBody>
          <a:bodyPr/>
          <a:lstStyle/>
          <a:p>
            <a:r>
              <a:rPr lang="sv-SE" dirty="0"/>
              <a:t>Oral presentations</a:t>
            </a:r>
          </a:p>
        </p:txBody>
      </p:sp>
      <p:sp>
        <p:nvSpPr>
          <p:cNvPr id="3" name="Platshållare för innehåll 2"/>
          <p:cNvSpPr>
            <a:spLocks noGrp="1"/>
          </p:cNvSpPr>
          <p:nvPr>
            <p:ph idx="1"/>
          </p:nvPr>
        </p:nvSpPr>
        <p:spPr>
          <a:xfrm>
            <a:off x="615553" y="1953795"/>
            <a:ext cx="7912894" cy="3836963"/>
          </a:xfrm>
        </p:spPr>
        <p:txBody>
          <a:bodyPr/>
          <a:lstStyle/>
          <a:p>
            <a:r>
              <a:rPr lang="sv-SE" sz="1800" dirty="0"/>
              <a:t>Show </a:t>
            </a:r>
            <a:r>
              <a:rPr lang="sv-SE" sz="1800" dirty="0" err="1"/>
              <a:t>good</a:t>
            </a:r>
            <a:r>
              <a:rPr lang="sv-SE" sz="1800" dirty="0"/>
              <a:t> </a:t>
            </a:r>
            <a:r>
              <a:rPr lang="sv-SE" sz="1800" dirty="0" err="1"/>
              <a:t>communication</a:t>
            </a:r>
            <a:r>
              <a:rPr lang="sv-SE" sz="1800" dirty="0"/>
              <a:t> </a:t>
            </a:r>
            <a:r>
              <a:rPr lang="sv-SE" sz="1800" dirty="0" err="1"/>
              <a:t>skills</a:t>
            </a:r>
            <a:endParaRPr lang="sv-SE" sz="1800" dirty="0"/>
          </a:p>
          <a:p>
            <a:r>
              <a:rPr lang="sv-SE" sz="1800" dirty="0"/>
              <a:t>Always </a:t>
            </a:r>
            <a:r>
              <a:rPr lang="sv-SE" sz="1800" dirty="0" err="1"/>
              <a:t>introduce</a:t>
            </a:r>
            <a:r>
              <a:rPr lang="sv-SE" sz="1800" dirty="0"/>
              <a:t> </a:t>
            </a:r>
            <a:r>
              <a:rPr lang="sv-SE" sz="1800" dirty="0" err="1"/>
              <a:t>yourselves</a:t>
            </a:r>
            <a:r>
              <a:rPr lang="sv-SE" sz="1800" dirty="0"/>
              <a:t> (</a:t>
            </a:r>
            <a:r>
              <a:rPr lang="sv-SE" sz="1800" dirty="0" err="1"/>
              <a:t>names</a:t>
            </a:r>
            <a:r>
              <a:rPr lang="sv-SE" sz="1800" dirty="0"/>
              <a:t>, </a:t>
            </a:r>
            <a:r>
              <a:rPr lang="sv-SE" sz="1800" dirty="0" err="1"/>
              <a:t>study</a:t>
            </a:r>
            <a:r>
              <a:rPr lang="sv-SE" sz="1800" dirty="0"/>
              <a:t> program)</a:t>
            </a:r>
          </a:p>
          <a:p>
            <a:r>
              <a:rPr lang="sv-SE" sz="1800" dirty="0" err="1"/>
              <a:t>Introduce</a:t>
            </a:r>
            <a:r>
              <a:rPr lang="sv-SE" sz="1800" dirty="0"/>
              <a:t> presentations </a:t>
            </a:r>
            <a:r>
              <a:rPr lang="sv-SE" sz="1800" dirty="0" err="1"/>
              <a:t>with</a:t>
            </a:r>
            <a:r>
              <a:rPr lang="sv-SE" sz="1800" dirty="0"/>
              <a:t> a short and </a:t>
            </a:r>
            <a:r>
              <a:rPr lang="sv-SE" sz="1800" dirty="0" err="1"/>
              <a:t>improved</a:t>
            </a:r>
            <a:r>
              <a:rPr lang="sv-SE" sz="1800" dirty="0"/>
              <a:t> NABC ”elevator pitch” (</a:t>
            </a:r>
            <a:r>
              <a:rPr lang="sv-SE" sz="1800" dirty="0" err="1"/>
              <a:t>need</a:t>
            </a:r>
            <a:r>
              <a:rPr lang="sv-SE" sz="1800" dirty="0"/>
              <a:t>, approach, benefit, </a:t>
            </a:r>
            <a:r>
              <a:rPr lang="sv-SE" sz="1800" dirty="0" err="1"/>
              <a:t>competitors</a:t>
            </a:r>
            <a:r>
              <a:rPr lang="sv-SE" sz="1800" dirty="0"/>
              <a:t>)</a:t>
            </a:r>
          </a:p>
          <a:p>
            <a:r>
              <a:rPr lang="sv-SE" sz="1800" dirty="0" err="1"/>
              <a:t>Also</a:t>
            </a:r>
            <a:r>
              <a:rPr lang="sv-SE" sz="1800" dirty="0"/>
              <a:t> </a:t>
            </a:r>
            <a:r>
              <a:rPr lang="sv-SE" sz="1800" dirty="0" err="1"/>
              <a:t>always</a:t>
            </a:r>
            <a:r>
              <a:rPr lang="sv-SE" sz="1800" dirty="0"/>
              <a:t> show illustrations, demos and </a:t>
            </a:r>
            <a:r>
              <a:rPr lang="sv-SE" sz="1800" dirty="0" err="1"/>
              <a:t>results</a:t>
            </a:r>
            <a:r>
              <a:rPr lang="sv-SE" sz="1800" dirty="0"/>
              <a:t>, </a:t>
            </a:r>
            <a:r>
              <a:rPr lang="sv-SE" sz="1800" dirty="0" err="1"/>
              <a:t>e.g</a:t>
            </a:r>
            <a:r>
              <a:rPr lang="sv-SE" sz="1800" dirty="0"/>
              <a:t>. </a:t>
            </a:r>
            <a:r>
              <a:rPr lang="sv-SE" sz="1800" dirty="0" err="1"/>
              <a:t>usablity</a:t>
            </a:r>
            <a:r>
              <a:rPr lang="sv-SE" sz="1800" dirty="0"/>
              <a:t> test </a:t>
            </a:r>
            <a:r>
              <a:rPr lang="sv-SE" sz="1800" dirty="0" err="1"/>
              <a:t>results</a:t>
            </a:r>
            <a:r>
              <a:rPr lang="sv-SE" sz="1800" dirty="0"/>
              <a:t>.</a:t>
            </a:r>
          </a:p>
          <a:p>
            <a:r>
              <a:rPr lang="sv-SE" sz="1800" dirty="0"/>
              <a:t>On </a:t>
            </a:r>
            <a:r>
              <a:rPr lang="sv-SE" sz="1800" dirty="0" err="1"/>
              <a:t>your</a:t>
            </a:r>
            <a:r>
              <a:rPr lang="sv-SE" sz="1800" dirty="0"/>
              <a:t> presentations for </a:t>
            </a:r>
            <a:r>
              <a:rPr lang="sv-SE" sz="1800" dirty="0" err="1"/>
              <a:t>teachers</a:t>
            </a:r>
            <a:r>
              <a:rPr lang="sv-SE" sz="1800" dirty="0"/>
              <a:t>, </a:t>
            </a:r>
            <a:r>
              <a:rPr lang="sv-SE" sz="1800" dirty="0" err="1"/>
              <a:t>you</a:t>
            </a:r>
            <a:r>
              <a:rPr lang="sv-SE" sz="1800" dirty="0"/>
              <a:t> </a:t>
            </a:r>
            <a:r>
              <a:rPr lang="sv-SE" sz="1800" dirty="0" err="1"/>
              <a:t>may</a:t>
            </a:r>
            <a:r>
              <a:rPr lang="sv-SE" sz="1800" dirty="0"/>
              <a:t> </a:t>
            </a:r>
            <a:r>
              <a:rPr lang="sv-SE" sz="1800" dirty="0" err="1"/>
              <a:t>also</a:t>
            </a:r>
            <a:r>
              <a:rPr lang="sv-SE" sz="1800" dirty="0"/>
              <a:t> show a </a:t>
            </a:r>
            <a:r>
              <a:rPr lang="sv-SE" sz="1800" dirty="0" err="1"/>
              <a:t>more</a:t>
            </a:r>
            <a:r>
              <a:rPr lang="sv-SE" sz="1800" dirty="0"/>
              <a:t> </a:t>
            </a:r>
            <a:r>
              <a:rPr lang="sv-SE" sz="1800" dirty="0" err="1"/>
              <a:t>academic</a:t>
            </a:r>
            <a:r>
              <a:rPr lang="sv-SE" sz="1800" dirty="0"/>
              <a:t> progress </a:t>
            </a:r>
            <a:r>
              <a:rPr lang="sv-SE" sz="1800" dirty="0" err="1"/>
              <a:t>report</a:t>
            </a:r>
            <a:r>
              <a:rPr lang="sv-SE" sz="1800" dirty="0"/>
              <a:t>, student </a:t>
            </a:r>
            <a:r>
              <a:rPr lang="sv-SE" sz="1800" dirty="0" err="1"/>
              <a:t>roles</a:t>
            </a:r>
            <a:r>
              <a:rPr lang="sv-SE" sz="1800" dirty="0"/>
              <a:t>, </a:t>
            </a:r>
            <a:r>
              <a:rPr lang="sv-SE" sz="1800" dirty="0" err="1"/>
              <a:t>schematics</a:t>
            </a:r>
            <a:r>
              <a:rPr lang="sv-SE" sz="1800" dirty="0"/>
              <a:t>/UML diagrams, test </a:t>
            </a:r>
            <a:r>
              <a:rPr lang="sv-SE" sz="1800" dirty="0" err="1"/>
              <a:t>methods</a:t>
            </a:r>
            <a:r>
              <a:rPr lang="sv-SE" sz="1800" dirty="0"/>
              <a:t> and </a:t>
            </a:r>
            <a:r>
              <a:rPr lang="sv-SE" sz="1800" dirty="0" err="1"/>
              <a:t>results</a:t>
            </a:r>
            <a:r>
              <a:rPr lang="sv-SE" sz="1800" dirty="0"/>
              <a:t>, </a:t>
            </a:r>
            <a:r>
              <a:rPr lang="sv-SE" sz="1800" dirty="0" err="1"/>
              <a:t>analysis</a:t>
            </a:r>
            <a:r>
              <a:rPr lang="sv-SE" sz="1800" dirty="0"/>
              <a:t> </a:t>
            </a:r>
            <a:r>
              <a:rPr lang="sv-SE" sz="1800" dirty="0" err="1"/>
              <a:t>of</a:t>
            </a:r>
            <a:r>
              <a:rPr lang="sv-SE" sz="1800" dirty="0"/>
              <a:t> </a:t>
            </a:r>
            <a:r>
              <a:rPr lang="sv-SE" sz="1800" dirty="0" err="1"/>
              <a:t>method</a:t>
            </a:r>
            <a:r>
              <a:rPr lang="sv-SE" sz="1800" dirty="0"/>
              <a:t> and </a:t>
            </a:r>
            <a:r>
              <a:rPr lang="sv-SE" sz="1800" dirty="0" err="1"/>
              <a:t>results</a:t>
            </a:r>
            <a:r>
              <a:rPr lang="sv-SE" sz="1800" dirty="0"/>
              <a:t>, motivation </a:t>
            </a:r>
            <a:r>
              <a:rPr lang="sv-SE" sz="1800" dirty="0" err="1"/>
              <a:t>of</a:t>
            </a:r>
            <a:r>
              <a:rPr lang="sv-SE" sz="1800" dirty="0"/>
              <a:t> design </a:t>
            </a:r>
            <a:r>
              <a:rPr lang="sv-SE" sz="1800" dirty="0" err="1"/>
              <a:t>choices</a:t>
            </a:r>
            <a:r>
              <a:rPr lang="sv-SE" sz="1800" dirty="0"/>
              <a:t>, </a:t>
            </a:r>
            <a:r>
              <a:rPr lang="sv-SE" sz="1800" dirty="0" err="1"/>
              <a:t>backlog</a:t>
            </a:r>
            <a:r>
              <a:rPr lang="sv-SE" sz="1800" dirty="0"/>
              <a:t> for </a:t>
            </a:r>
            <a:r>
              <a:rPr lang="sv-SE" sz="1800" dirty="0" err="1"/>
              <a:t>next</a:t>
            </a:r>
            <a:r>
              <a:rPr lang="sv-SE" sz="1800" dirty="0"/>
              <a:t> sprint, etc.</a:t>
            </a:r>
          </a:p>
          <a:p>
            <a:r>
              <a:rPr lang="sv-SE" sz="1800" dirty="0" err="1"/>
              <a:t>Adapt</a:t>
            </a:r>
            <a:r>
              <a:rPr lang="sv-SE" sz="1800" dirty="0"/>
              <a:t> the presentation to the </a:t>
            </a:r>
            <a:r>
              <a:rPr lang="sv-SE" sz="1800" dirty="0" err="1"/>
              <a:t>listener</a:t>
            </a:r>
            <a:r>
              <a:rPr lang="sv-SE" sz="1800" dirty="0"/>
              <a:t> (</a:t>
            </a:r>
            <a:r>
              <a:rPr lang="sv-SE" sz="1800" dirty="0" err="1"/>
              <a:t>investor</a:t>
            </a:r>
            <a:r>
              <a:rPr lang="sv-SE" sz="1800" dirty="0"/>
              <a:t>, innovation coach, </a:t>
            </a:r>
            <a:r>
              <a:rPr lang="sv-SE" sz="1800" dirty="0" err="1"/>
              <a:t>teacher</a:t>
            </a:r>
            <a:r>
              <a:rPr lang="sv-SE" sz="1800" dirty="0"/>
              <a:t>, </a:t>
            </a:r>
            <a:r>
              <a:rPr lang="sv-SE" sz="1800" dirty="0" err="1"/>
              <a:t>company</a:t>
            </a:r>
            <a:r>
              <a:rPr lang="sv-SE" sz="1800" dirty="0"/>
              <a:t>) </a:t>
            </a:r>
          </a:p>
          <a:p>
            <a:endParaRPr lang="sv-SE" sz="1800" dirty="0" err="1"/>
          </a:p>
        </p:txBody>
      </p:sp>
    </p:spTree>
    <p:extLst>
      <p:ext uri="{BB962C8B-B14F-4D97-AF65-F5344CB8AC3E}">
        <p14:creationId xmlns:p14="http://schemas.microsoft.com/office/powerpoint/2010/main" val="2904673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615553" y="1229516"/>
            <a:ext cx="7912894" cy="652145"/>
          </a:xfrm>
        </p:spPr>
        <p:txBody>
          <a:bodyPr/>
          <a:lstStyle/>
          <a:p>
            <a:r>
              <a:rPr lang="sv-SE" dirty="0"/>
              <a:t>SIMS - Student Innovation Mid Sweden</a:t>
            </a:r>
            <a:endParaRPr lang="da-DK" dirty="0"/>
          </a:p>
        </p:txBody>
      </p:sp>
      <p:sp>
        <p:nvSpPr>
          <p:cNvPr id="3" name="Platshållare för innehåll 2"/>
          <p:cNvSpPr>
            <a:spLocks noGrp="1"/>
          </p:cNvSpPr>
          <p:nvPr>
            <p:ph idx="1"/>
          </p:nvPr>
        </p:nvSpPr>
        <p:spPr>
          <a:xfrm>
            <a:off x="615553" y="1925845"/>
            <a:ext cx="7912894" cy="3836963"/>
          </a:xfrm>
        </p:spPr>
        <p:txBody>
          <a:bodyPr/>
          <a:lstStyle/>
          <a:p>
            <a:r>
              <a:rPr lang="da-DK" sz="1200" dirty="0" err="1"/>
              <a:t>During</a:t>
            </a:r>
            <a:r>
              <a:rPr lang="da-DK" sz="1200" dirty="0"/>
              <a:t> the </a:t>
            </a:r>
            <a:r>
              <a:rPr lang="da-DK" sz="1200" dirty="0" err="1"/>
              <a:t>first</a:t>
            </a:r>
            <a:r>
              <a:rPr lang="da-DK" sz="1200" dirty="0"/>
              <a:t> 10 </a:t>
            </a:r>
            <a:r>
              <a:rPr lang="da-DK" sz="1200" dirty="0" err="1"/>
              <a:t>weeks</a:t>
            </a:r>
            <a:r>
              <a:rPr lang="da-DK" sz="1200" dirty="0"/>
              <a:t> of the </a:t>
            </a:r>
            <a:r>
              <a:rPr lang="da-DK" sz="1200" dirty="0" err="1"/>
              <a:t>fall</a:t>
            </a:r>
            <a:r>
              <a:rPr lang="da-DK" sz="1200" dirty="0"/>
              <a:t> semester, </a:t>
            </a:r>
            <a:r>
              <a:rPr lang="da-DK" sz="1200" dirty="0" err="1"/>
              <a:t>you</a:t>
            </a:r>
            <a:r>
              <a:rPr lang="da-DK" sz="1200" dirty="0"/>
              <a:t> have the </a:t>
            </a:r>
            <a:r>
              <a:rPr lang="da-DK" sz="1200" dirty="0" err="1"/>
              <a:t>opportunity</a:t>
            </a:r>
            <a:r>
              <a:rPr lang="da-DK" sz="1200" dirty="0"/>
              <a:t> to </a:t>
            </a:r>
            <a:r>
              <a:rPr lang="da-DK" sz="1200" dirty="0" err="1"/>
              <a:t>attend</a:t>
            </a:r>
            <a:r>
              <a:rPr lang="da-DK" sz="1200" dirty="0"/>
              <a:t> an innovation </a:t>
            </a:r>
            <a:r>
              <a:rPr lang="da-DK" sz="1200" dirty="0" err="1"/>
              <a:t>course</a:t>
            </a:r>
            <a:r>
              <a:rPr lang="da-DK" sz="1200" dirty="0"/>
              <a:t> in the regional </a:t>
            </a:r>
            <a:r>
              <a:rPr lang="da-DK" sz="1200" dirty="0" err="1"/>
              <a:t>industry</a:t>
            </a:r>
            <a:r>
              <a:rPr lang="da-DK" sz="1200" dirty="0"/>
              <a:t>. </a:t>
            </a:r>
            <a:r>
              <a:rPr lang="da-DK" sz="1200" dirty="0" err="1"/>
              <a:t>You</a:t>
            </a:r>
            <a:r>
              <a:rPr lang="da-DK" sz="1200" dirty="0"/>
              <a:t> </a:t>
            </a:r>
            <a:r>
              <a:rPr lang="da-DK" sz="1200" dirty="0" err="1"/>
              <a:t>should</a:t>
            </a:r>
            <a:r>
              <a:rPr lang="da-DK" sz="1200" dirty="0"/>
              <a:t> suggest a new </a:t>
            </a:r>
            <a:r>
              <a:rPr lang="da-DK" sz="1200" dirty="0" err="1"/>
              <a:t>product</a:t>
            </a:r>
            <a:r>
              <a:rPr lang="da-DK" sz="1200" dirty="0"/>
              <a:t> or a service as solution to a problem </a:t>
            </a:r>
            <a:r>
              <a:rPr lang="da-DK" sz="1200" dirty="0" err="1"/>
              <a:t>defined</a:t>
            </a:r>
            <a:r>
              <a:rPr lang="da-DK" sz="1200" dirty="0"/>
              <a:t> by a </a:t>
            </a:r>
            <a:r>
              <a:rPr lang="da-DK" sz="1200" dirty="0" err="1"/>
              <a:t>company</a:t>
            </a:r>
            <a:r>
              <a:rPr lang="da-DK" sz="1200" dirty="0"/>
              <a:t>. </a:t>
            </a:r>
            <a:r>
              <a:rPr lang="da-DK" sz="1200" dirty="0" err="1">
                <a:highlight>
                  <a:srgbClr val="FFFF00"/>
                </a:highlight>
              </a:rPr>
              <a:t>Surprize</a:t>
            </a:r>
            <a:r>
              <a:rPr lang="da-DK" sz="1200" dirty="0"/>
              <a:t> the </a:t>
            </a:r>
            <a:r>
              <a:rPr lang="da-DK" sz="1200" dirty="0" err="1"/>
              <a:t>company</a:t>
            </a:r>
            <a:r>
              <a:rPr lang="da-DK" sz="1200" dirty="0"/>
              <a:t> and </a:t>
            </a:r>
            <a:r>
              <a:rPr lang="da-DK" sz="1200" dirty="0" err="1"/>
              <a:t>teachers</a:t>
            </a:r>
            <a:r>
              <a:rPr lang="da-DK" sz="1200" dirty="0"/>
              <a:t> with </a:t>
            </a:r>
            <a:r>
              <a:rPr lang="da-DK" sz="1200" dirty="0" err="1"/>
              <a:t>novel</a:t>
            </a:r>
            <a:r>
              <a:rPr lang="da-DK" sz="1200" dirty="0"/>
              <a:t> </a:t>
            </a:r>
            <a:r>
              <a:rPr lang="da-DK" sz="1200" dirty="0" err="1"/>
              <a:t>approaches</a:t>
            </a:r>
            <a:r>
              <a:rPr lang="da-DK" sz="1200" dirty="0"/>
              <a:t>!</a:t>
            </a:r>
          </a:p>
          <a:p>
            <a:r>
              <a:rPr lang="da-DK" sz="1200" dirty="0" err="1">
                <a:highlight>
                  <a:srgbClr val="FFFF00"/>
                </a:highlight>
              </a:rPr>
              <a:t>Multi-disciplinary</a:t>
            </a:r>
            <a:r>
              <a:rPr lang="da-DK" sz="1200" dirty="0">
                <a:highlight>
                  <a:srgbClr val="FFFF00"/>
                </a:highlight>
              </a:rPr>
              <a:t> </a:t>
            </a:r>
            <a:r>
              <a:rPr lang="da-DK" sz="1200" dirty="0" err="1">
                <a:highlight>
                  <a:srgbClr val="FFFF00"/>
                </a:highlight>
              </a:rPr>
              <a:t>groups</a:t>
            </a:r>
            <a:r>
              <a:rPr lang="da-DK" sz="1200" dirty="0">
                <a:highlight>
                  <a:srgbClr val="FFFF00"/>
                </a:highlight>
              </a:rPr>
              <a:t> </a:t>
            </a:r>
            <a:r>
              <a:rPr lang="da-DK" sz="1200" dirty="0"/>
              <a:t>of 4 to 6 students </a:t>
            </a:r>
            <a:r>
              <a:rPr lang="da-DK" sz="1200" dirty="0" err="1"/>
              <a:t>work</a:t>
            </a:r>
            <a:r>
              <a:rPr lang="da-DK" sz="1200" dirty="0"/>
              <a:t> </a:t>
            </a:r>
            <a:r>
              <a:rPr lang="da-DK" sz="1200" dirty="0" err="1"/>
              <a:t>together</a:t>
            </a:r>
            <a:r>
              <a:rPr lang="da-DK" sz="1200" dirty="0"/>
              <a:t> </a:t>
            </a:r>
            <a:r>
              <a:rPr lang="da-DK" sz="1200" dirty="0" err="1"/>
              <a:t>using</a:t>
            </a:r>
            <a:r>
              <a:rPr lang="da-DK" sz="1200" dirty="0"/>
              <a:t> </a:t>
            </a:r>
            <a:r>
              <a:rPr lang="da-DK" sz="1200" dirty="0" err="1">
                <a:highlight>
                  <a:srgbClr val="FFFF00"/>
                </a:highlight>
              </a:rPr>
              <a:t>project</a:t>
            </a:r>
            <a:r>
              <a:rPr lang="da-DK" sz="1200" dirty="0">
                <a:highlight>
                  <a:srgbClr val="FFFF00"/>
                </a:highlight>
              </a:rPr>
              <a:t> </a:t>
            </a:r>
            <a:r>
              <a:rPr lang="da-DK" sz="1200" dirty="0" err="1">
                <a:highlight>
                  <a:srgbClr val="FFFF00"/>
                </a:highlight>
              </a:rPr>
              <a:t>methods</a:t>
            </a:r>
            <a:r>
              <a:rPr lang="da-DK" sz="1200" dirty="0">
                <a:highlight>
                  <a:srgbClr val="FFFF00"/>
                </a:highlight>
              </a:rPr>
              <a:t> </a:t>
            </a:r>
            <a:r>
              <a:rPr lang="da-DK" sz="1200" dirty="0"/>
              <a:t>and </a:t>
            </a:r>
            <a:r>
              <a:rPr lang="da-DK" sz="1200" dirty="0" err="1"/>
              <a:t>development</a:t>
            </a:r>
            <a:r>
              <a:rPr lang="da-DK" sz="1200" dirty="0"/>
              <a:t> </a:t>
            </a:r>
            <a:r>
              <a:rPr lang="da-DK" sz="1200" dirty="0" err="1"/>
              <a:t>tools</a:t>
            </a:r>
            <a:r>
              <a:rPr lang="da-DK" sz="1200" dirty="0"/>
              <a:t> for teams. </a:t>
            </a:r>
            <a:r>
              <a:rPr lang="da-DK" sz="1200" dirty="0" err="1"/>
              <a:t>Some</a:t>
            </a:r>
            <a:r>
              <a:rPr lang="da-DK" sz="1200" dirty="0"/>
              <a:t> students </a:t>
            </a:r>
            <a:r>
              <a:rPr lang="da-DK" sz="1200" dirty="0" err="1"/>
              <a:t>develop</a:t>
            </a:r>
            <a:r>
              <a:rPr lang="da-DK" sz="1200" dirty="0"/>
              <a:t> and </a:t>
            </a:r>
            <a:r>
              <a:rPr lang="da-DK" sz="1200" dirty="0" err="1"/>
              <a:t>evaluate</a:t>
            </a:r>
            <a:r>
              <a:rPr lang="da-DK" sz="1200" dirty="0"/>
              <a:t> demonstrators or </a:t>
            </a:r>
            <a:r>
              <a:rPr lang="da-DK" sz="1200" dirty="0">
                <a:highlight>
                  <a:srgbClr val="FFFF00"/>
                </a:highlight>
              </a:rPr>
              <a:t>prototypes</a:t>
            </a:r>
            <a:r>
              <a:rPr lang="da-DK" sz="1200" dirty="0"/>
              <a:t> as </a:t>
            </a:r>
            <a:r>
              <a:rPr lang="da-DK" sz="1200" dirty="0" err="1"/>
              <a:t>proof</a:t>
            </a:r>
            <a:r>
              <a:rPr lang="da-DK" sz="1200" dirty="0"/>
              <a:t>-of-</a:t>
            </a:r>
            <a:r>
              <a:rPr lang="da-DK" sz="1200" dirty="0" err="1"/>
              <a:t>concept</a:t>
            </a:r>
            <a:r>
              <a:rPr lang="da-DK" sz="1200" dirty="0"/>
              <a:t>. </a:t>
            </a:r>
            <a:r>
              <a:rPr lang="da-DK" sz="1200" dirty="0" err="1"/>
              <a:t>Others</a:t>
            </a:r>
            <a:r>
              <a:rPr lang="da-DK" sz="1200" dirty="0"/>
              <a:t> </a:t>
            </a:r>
            <a:r>
              <a:rPr lang="da-DK" sz="1200" dirty="0" err="1"/>
              <a:t>make</a:t>
            </a:r>
            <a:r>
              <a:rPr lang="da-DK" sz="1200" dirty="0"/>
              <a:t> business and </a:t>
            </a:r>
            <a:r>
              <a:rPr lang="da-DK" sz="1200" dirty="0" err="1"/>
              <a:t>market</a:t>
            </a:r>
            <a:r>
              <a:rPr lang="da-DK" sz="1200" dirty="0"/>
              <a:t> plans, </a:t>
            </a:r>
            <a:r>
              <a:rPr lang="da-DK" sz="1200" dirty="0" err="1"/>
              <a:t>mathematical</a:t>
            </a:r>
            <a:r>
              <a:rPr lang="da-DK" sz="1200" dirty="0"/>
              <a:t> </a:t>
            </a:r>
            <a:r>
              <a:rPr lang="da-DK" sz="1200" dirty="0" err="1"/>
              <a:t>calculcations</a:t>
            </a:r>
            <a:r>
              <a:rPr lang="da-DK" sz="1200" dirty="0"/>
              <a:t>, </a:t>
            </a:r>
            <a:r>
              <a:rPr lang="da-DK" sz="1200" dirty="0" err="1"/>
              <a:t>are</a:t>
            </a:r>
            <a:r>
              <a:rPr lang="da-DK" sz="1200" dirty="0"/>
              <a:t> </a:t>
            </a:r>
            <a:r>
              <a:rPr lang="da-DK" sz="1200" dirty="0" err="1"/>
              <a:t>project</a:t>
            </a:r>
            <a:r>
              <a:rPr lang="da-DK" sz="1200" dirty="0"/>
              <a:t> </a:t>
            </a:r>
            <a:r>
              <a:rPr lang="da-DK" sz="1200" dirty="0" err="1"/>
              <a:t>leaders</a:t>
            </a:r>
            <a:r>
              <a:rPr lang="da-DK" sz="1200" dirty="0"/>
              <a:t>, </a:t>
            </a:r>
            <a:r>
              <a:rPr lang="da-DK" sz="1200" dirty="0" err="1"/>
              <a:t>are</a:t>
            </a:r>
            <a:r>
              <a:rPr lang="da-DK" sz="1200" dirty="0"/>
              <a:t> test </a:t>
            </a:r>
            <a:r>
              <a:rPr lang="da-DK" sz="1200" dirty="0" err="1"/>
              <a:t>leaders</a:t>
            </a:r>
            <a:r>
              <a:rPr lang="da-DK" sz="1200" dirty="0"/>
              <a:t>, etc. </a:t>
            </a:r>
            <a:r>
              <a:rPr lang="da-DK" sz="1200" dirty="0" err="1"/>
              <a:t>results</a:t>
            </a:r>
            <a:r>
              <a:rPr lang="da-DK" sz="1200" dirty="0"/>
              <a:t> </a:t>
            </a:r>
            <a:r>
              <a:rPr lang="da-DK" sz="1200" dirty="0" err="1"/>
              <a:t>are</a:t>
            </a:r>
            <a:r>
              <a:rPr lang="da-DK" sz="1200" dirty="0"/>
              <a:t> </a:t>
            </a:r>
            <a:r>
              <a:rPr lang="da-DK" sz="1200" dirty="0" err="1"/>
              <a:t>essential</a:t>
            </a:r>
            <a:r>
              <a:rPr lang="da-DK" sz="1200" dirty="0"/>
              <a:t>. This is a </a:t>
            </a:r>
            <a:r>
              <a:rPr lang="da-DK" sz="1200" dirty="0" err="1">
                <a:highlight>
                  <a:srgbClr val="FFFF00"/>
                </a:highlight>
              </a:rPr>
              <a:t>result</a:t>
            </a:r>
            <a:r>
              <a:rPr lang="da-DK" sz="1200" dirty="0">
                <a:highlight>
                  <a:srgbClr val="FFFF00"/>
                </a:highlight>
              </a:rPr>
              <a:t> </a:t>
            </a:r>
            <a:r>
              <a:rPr lang="da-DK" sz="1200" dirty="0" err="1">
                <a:highlight>
                  <a:srgbClr val="FFFF00"/>
                </a:highlight>
              </a:rPr>
              <a:t>oriented</a:t>
            </a:r>
            <a:r>
              <a:rPr lang="da-DK" sz="1200" dirty="0">
                <a:highlight>
                  <a:srgbClr val="FFFF00"/>
                </a:highlight>
              </a:rPr>
              <a:t> </a:t>
            </a:r>
            <a:r>
              <a:rPr lang="da-DK" sz="1200" dirty="0" err="1">
                <a:highlight>
                  <a:srgbClr val="FFFF00"/>
                </a:highlight>
              </a:rPr>
              <a:t>course</a:t>
            </a:r>
            <a:r>
              <a:rPr lang="da-DK" sz="1200" dirty="0">
                <a:highlight>
                  <a:srgbClr val="FFFF00"/>
                </a:highlight>
              </a:rPr>
              <a:t> </a:t>
            </a:r>
            <a:r>
              <a:rPr lang="da-DK" sz="1200" dirty="0" err="1"/>
              <a:t>focusing</a:t>
            </a:r>
            <a:r>
              <a:rPr lang="da-DK" sz="1200" dirty="0"/>
              <a:t> on professional </a:t>
            </a:r>
            <a:r>
              <a:rPr lang="da-DK" sz="1200" dirty="0" err="1"/>
              <a:t>skills</a:t>
            </a:r>
            <a:r>
              <a:rPr lang="da-DK" sz="1200" dirty="0"/>
              <a:t> </a:t>
            </a:r>
            <a:r>
              <a:rPr lang="da-DK" sz="1200" dirty="0" err="1"/>
              <a:t>rather</a:t>
            </a:r>
            <a:r>
              <a:rPr lang="da-DK" sz="1200" dirty="0"/>
              <a:t> </a:t>
            </a:r>
            <a:r>
              <a:rPr lang="da-DK" sz="1200" dirty="0" err="1"/>
              <a:t>than</a:t>
            </a:r>
            <a:r>
              <a:rPr lang="da-DK" sz="1200" dirty="0"/>
              <a:t> </a:t>
            </a:r>
            <a:r>
              <a:rPr lang="da-DK" sz="1200" dirty="0" err="1"/>
              <a:t>theoretical</a:t>
            </a:r>
            <a:r>
              <a:rPr lang="da-DK" sz="1200" dirty="0"/>
              <a:t> </a:t>
            </a:r>
            <a:r>
              <a:rPr lang="da-DK" sz="1200" dirty="0" err="1"/>
              <a:t>knowledge</a:t>
            </a:r>
            <a:r>
              <a:rPr lang="da-DK" sz="1200" dirty="0"/>
              <a:t>.</a:t>
            </a:r>
          </a:p>
          <a:p>
            <a:r>
              <a:rPr lang="da-DK" sz="1200" dirty="0">
                <a:highlight>
                  <a:srgbClr val="FFFF00"/>
                </a:highlight>
              </a:rPr>
              <a:t>Open innovation</a:t>
            </a:r>
            <a:r>
              <a:rPr lang="da-DK" sz="1200" dirty="0"/>
              <a:t>: Companies give a basic </a:t>
            </a:r>
            <a:r>
              <a:rPr lang="da-DK" sz="1200" dirty="0" err="1"/>
              <a:t>product</a:t>
            </a:r>
            <a:r>
              <a:rPr lang="da-DK" sz="1200" dirty="0"/>
              <a:t> </a:t>
            </a:r>
            <a:r>
              <a:rPr lang="da-DK" sz="1200" dirty="0" err="1"/>
              <a:t>idea</a:t>
            </a:r>
            <a:r>
              <a:rPr lang="da-DK" sz="1200" dirty="0"/>
              <a:t> or problem to the students. </a:t>
            </a:r>
            <a:r>
              <a:rPr lang="da-DK" sz="1200" dirty="0" err="1"/>
              <a:t>After</a:t>
            </a:r>
            <a:r>
              <a:rPr lang="da-DK" sz="1200" dirty="0"/>
              <a:t> the </a:t>
            </a:r>
            <a:r>
              <a:rPr lang="da-DK" sz="1200" dirty="0" err="1"/>
              <a:t>project</a:t>
            </a:r>
            <a:r>
              <a:rPr lang="da-DK" sz="1200" dirty="0"/>
              <a:t> is </a:t>
            </a:r>
            <a:r>
              <a:rPr lang="da-DK" sz="1200" dirty="0" err="1"/>
              <a:t>completed</a:t>
            </a:r>
            <a:r>
              <a:rPr lang="da-DK" sz="1200" dirty="0"/>
              <a:t>, the </a:t>
            </a:r>
            <a:r>
              <a:rPr lang="da-DK" sz="1200" dirty="0" err="1"/>
              <a:t>company</a:t>
            </a:r>
            <a:r>
              <a:rPr lang="da-DK" sz="1200" dirty="0"/>
              <a:t> </a:t>
            </a:r>
            <a:r>
              <a:rPr lang="da-DK" sz="1200" dirty="0" err="1"/>
              <a:t>may</a:t>
            </a:r>
            <a:r>
              <a:rPr lang="da-DK" sz="1200" dirty="0"/>
              <a:t> </a:t>
            </a:r>
            <a:r>
              <a:rPr lang="da-DK" sz="1200" dirty="0" err="1"/>
              <a:t>potentially</a:t>
            </a:r>
            <a:r>
              <a:rPr lang="da-DK" sz="1200" dirty="0"/>
              <a:t> </a:t>
            </a:r>
            <a:r>
              <a:rPr lang="da-DK" sz="1200" dirty="0" err="1"/>
              <a:t>buy</a:t>
            </a:r>
            <a:r>
              <a:rPr lang="da-DK" sz="1200" dirty="0"/>
              <a:t> a </a:t>
            </a:r>
            <a:r>
              <a:rPr lang="da-DK" sz="1200" dirty="0" err="1"/>
              <a:t>license</a:t>
            </a:r>
            <a:r>
              <a:rPr lang="da-DK" sz="1200" dirty="0"/>
              <a:t> to the </a:t>
            </a:r>
            <a:r>
              <a:rPr lang="da-DK" sz="1200" dirty="0" err="1"/>
              <a:t>project</a:t>
            </a:r>
            <a:r>
              <a:rPr lang="da-DK" sz="1200" dirty="0"/>
              <a:t> </a:t>
            </a:r>
            <a:r>
              <a:rPr lang="da-DK" sz="1200" dirty="0" err="1"/>
              <a:t>results</a:t>
            </a:r>
            <a:r>
              <a:rPr lang="da-DK" sz="1200" dirty="0"/>
              <a:t> from the students, but the students </a:t>
            </a:r>
            <a:r>
              <a:rPr lang="da-DK" sz="1200" dirty="0" err="1"/>
              <a:t>often</a:t>
            </a:r>
            <a:r>
              <a:rPr lang="da-DK" sz="1200" dirty="0"/>
              <a:t> still </a:t>
            </a:r>
            <a:r>
              <a:rPr lang="da-DK" sz="1200" dirty="0" err="1"/>
              <a:t>owns</a:t>
            </a:r>
            <a:r>
              <a:rPr lang="da-DK" sz="1200" dirty="0"/>
              <a:t> the </a:t>
            </a:r>
            <a:r>
              <a:rPr lang="da-DK" sz="1200" dirty="0" err="1">
                <a:highlight>
                  <a:srgbClr val="FFFF00"/>
                </a:highlight>
              </a:rPr>
              <a:t>intellectual</a:t>
            </a:r>
            <a:r>
              <a:rPr lang="da-DK" sz="1200" dirty="0">
                <a:highlight>
                  <a:srgbClr val="FFFF00"/>
                </a:highlight>
              </a:rPr>
              <a:t> </a:t>
            </a:r>
            <a:r>
              <a:rPr lang="da-DK" sz="1200" dirty="0" err="1">
                <a:highlight>
                  <a:srgbClr val="FFFF00"/>
                </a:highlight>
              </a:rPr>
              <a:t>property</a:t>
            </a:r>
            <a:r>
              <a:rPr lang="da-DK" sz="1200" dirty="0">
                <a:highlight>
                  <a:srgbClr val="FFFF00"/>
                </a:highlight>
              </a:rPr>
              <a:t> </a:t>
            </a:r>
            <a:r>
              <a:rPr lang="da-DK" sz="1200" dirty="0"/>
              <a:t>and </a:t>
            </a:r>
            <a:r>
              <a:rPr lang="da-DK" sz="1200" dirty="0" err="1"/>
              <a:t>can</a:t>
            </a:r>
            <a:r>
              <a:rPr lang="da-DK" sz="1200" dirty="0"/>
              <a:t> offer it to </a:t>
            </a:r>
            <a:r>
              <a:rPr lang="da-DK" sz="1200" dirty="0" err="1"/>
              <a:t>others</a:t>
            </a:r>
            <a:r>
              <a:rPr lang="da-DK" sz="1200" dirty="0"/>
              <a:t>. </a:t>
            </a:r>
            <a:r>
              <a:rPr lang="da-DK" sz="1200" dirty="0" err="1"/>
              <a:t>You</a:t>
            </a:r>
            <a:r>
              <a:rPr lang="da-DK" sz="1200" dirty="0"/>
              <a:t> </a:t>
            </a:r>
            <a:r>
              <a:rPr lang="da-DK" sz="1200" dirty="0" err="1"/>
              <a:t>should</a:t>
            </a:r>
            <a:r>
              <a:rPr lang="da-DK" sz="1200" dirty="0"/>
              <a:t> </a:t>
            </a:r>
            <a:r>
              <a:rPr lang="da-DK" sz="1200" dirty="0" err="1"/>
              <a:t>try</a:t>
            </a:r>
            <a:r>
              <a:rPr lang="da-DK" sz="1200" dirty="0"/>
              <a:t> to sign a </a:t>
            </a:r>
            <a:r>
              <a:rPr lang="da-DK" sz="1200" dirty="0" err="1"/>
              <a:t>contract</a:t>
            </a:r>
            <a:r>
              <a:rPr lang="da-DK" sz="1200" dirty="0"/>
              <a:t> on </a:t>
            </a:r>
            <a:r>
              <a:rPr lang="da-DK" sz="1200" dirty="0" err="1"/>
              <a:t>intellectual</a:t>
            </a:r>
            <a:r>
              <a:rPr lang="da-DK" sz="1200" dirty="0"/>
              <a:t> properties </a:t>
            </a:r>
            <a:r>
              <a:rPr lang="da-DK" sz="1200" dirty="0" err="1"/>
              <a:t>wth</a:t>
            </a:r>
            <a:r>
              <a:rPr lang="da-DK" sz="1200" dirty="0"/>
              <a:t> the </a:t>
            </a:r>
            <a:r>
              <a:rPr lang="da-DK" sz="1200" dirty="0" err="1"/>
              <a:t>company</a:t>
            </a:r>
            <a:r>
              <a:rPr lang="da-DK" sz="1200" dirty="0"/>
              <a:t>. Try to </a:t>
            </a:r>
            <a:r>
              <a:rPr lang="da-DK" sz="1200" dirty="0" err="1"/>
              <a:t>make</a:t>
            </a:r>
            <a:r>
              <a:rPr lang="da-DK" sz="1200" dirty="0"/>
              <a:t> a </a:t>
            </a:r>
            <a:r>
              <a:rPr lang="da-DK" sz="1200" dirty="0" err="1">
                <a:highlight>
                  <a:srgbClr val="FFFF00"/>
                </a:highlight>
              </a:rPr>
              <a:t>generic</a:t>
            </a:r>
            <a:r>
              <a:rPr lang="da-DK" sz="1200" dirty="0">
                <a:highlight>
                  <a:srgbClr val="FFFF00"/>
                </a:highlight>
              </a:rPr>
              <a:t> </a:t>
            </a:r>
            <a:r>
              <a:rPr lang="da-DK" sz="1200" dirty="0" err="1">
                <a:highlight>
                  <a:srgbClr val="FFFF00"/>
                </a:highlight>
              </a:rPr>
              <a:t>product</a:t>
            </a:r>
            <a:r>
              <a:rPr lang="da-DK" sz="1200" dirty="0"/>
              <a:t>, </a:t>
            </a:r>
            <a:r>
              <a:rPr lang="da-DK" sz="1200" dirty="0" err="1"/>
              <a:t>useful</a:t>
            </a:r>
            <a:r>
              <a:rPr lang="da-DK" sz="1200" dirty="0"/>
              <a:t> for </a:t>
            </a:r>
            <a:r>
              <a:rPr lang="da-DK" sz="1200" dirty="0" err="1"/>
              <a:t>other</a:t>
            </a:r>
            <a:r>
              <a:rPr lang="da-DK" sz="1200" dirty="0"/>
              <a:t> </a:t>
            </a:r>
            <a:r>
              <a:rPr lang="da-DK" sz="1200" dirty="0" err="1"/>
              <a:t>companies</a:t>
            </a:r>
            <a:r>
              <a:rPr lang="da-DK" sz="1200" dirty="0"/>
              <a:t> as </a:t>
            </a:r>
            <a:r>
              <a:rPr lang="da-DK" sz="1200" dirty="0" err="1"/>
              <a:t>well</a:t>
            </a:r>
            <a:r>
              <a:rPr lang="da-DK" sz="1200" dirty="0"/>
              <a:t>. </a:t>
            </a:r>
            <a:r>
              <a:rPr lang="da-DK" sz="1200" dirty="0">
                <a:highlight>
                  <a:srgbClr val="FFFF00"/>
                </a:highlight>
              </a:rPr>
              <a:t>Be </a:t>
            </a:r>
            <a:r>
              <a:rPr lang="da-DK" sz="1200" dirty="0" err="1">
                <a:highlight>
                  <a:srgbClr val="FFFF00"/>
                </a:highlight>
              </a:rPr>
              <a:t>visionary</a:t>
            </a:r>
            <a:r>
              <a:rPr lang="da-DK" sz="1200" dirty="0"/>
              <a:t> – in the final </a:t>
            </a:r>
            <a:r>
              <a:rPr lang="da-DK" sz="1200" dirty="0" err="1"/>
              <a:t>conclusions</a:t>
            </a:r>
            <a:r>
              <a:rPr lang="da-DK" sz="1200" dirty="0"/>
              <a:t>, suggest future </a:t>
            </a:r>
            <a:r>
              <a:rPr lang="da-DK" sz="1200" dirty="0" err="1"/>
              <a:t>development</a:t>
            </a:r>
            <a:r>
              <a:rPr lang="da-DK" sz="1200" dirty="0"/>
              <a:t> of </a:t>
            </a:r>
            <a:r>
              <a:rPr lang="da-DK" sz="1200" dirty="0" err="1"/>
              <a:t>your</a:t>
            </a:r>
            <a:r>
              <a:rPr lang="da-DK" sz="1200" dirty="0"/>
              <a:t> </a:t>
            </a:r>
            <a:r>
              <a:rPr lang="da-DK" sz="1200" dirty="0" err="1"/>
              <a:t>product</a:t>
            </a:r>
            <a:r>
              <a:rPr lang="da-DK" sz="1200" dirty="0"/>
              <a:t> 5-10 </a:t>
            </a:r>
            <a:r>
              <a:rPr lang="da-DK" sz="1200" dirty="0" err="1"/>
              <a:t>years</a:t>
            </a:r>
            <a:r>
              <a:rPr lang="da-DK" sz="1200" dirty="0"/>
              <a:t> from </a:t>
            </a:r>
            <a:r>
              <a:rPr lang="da-DK" sz="1200" dirty="0" err="1"/>
              <a:t>now</a:t>
            </a:r>
            <a:r>
              <a:rPr lang="da-DK" sz="1200" dirty="0"/>
              <a:t>. </a:t>
            </a:r>
          </a:p>
          <a:p>
            <a:r>
              <a:rPr lang="da-DK" sz="1200" dirty="0">
                <a:highlight>
                  <a:srgbClr val="FFFF00"/>
                </a:highlight>
              </a:rPr>
              <a:t>Agile </a:t>
            </a:r>
            <a:r>
              <a:rPr lang="da-DK" sz="1200" dirty="0" err="1">
                <a:highlight>
                  <a:srgbClr val="FFFF00"/>
                </a:highlight>
              </a:rPr>
              <a:t>projects</a:t>
            </a:r>
            <a:r>
              <a:rPr lang="da-DK" sz="1200" dirty="0"/>
              <a:t>: Students </a:t>
            </a:r>
            <a:r>
              <a:rPr lang="da-DK" sz="1200" dirty="0" err="1"/>
              <a:t>choose</a:t>
            </a:r>
            <a:r>
              <a:rPr lang="da-DK" sz="1200" dirty="0"/>
              <a:t> and </a:t>
            </a:r>
            <a:r>
              <a:rPr lang="da-DK" sz="1200" dirty="0" err="1"/>
              <a:t>follow</a:t>
            </a:r>
            <a:r>
              <a:rPr lang="da-DK" sz="1200" dirty="0"/>
              <a:t> </a:t>
            </a:r>
            <a:r>
              <a:rPr lang="da-DK" sz="1200" dirty="0" err="1"/>
              <a:t>modern</a:t>
            </a:r>
            <a:r>
              <a:rPr lang="da-DK" sz="1200" dirty="0"/>
              <a:t> iterative </a:t>
            </a:r>
            <a:r>
              <a:rPr lang="da-DK" sz="1200" dirty="0" err="1"/>
              <a:t>methods</a:t>
            </a:r>
            <a:r>
              <a:rPr lang="da-DK" sz="1200" dirty="0"/>
              <a:t> and </a:t>
            </a:r>
            <a:r>
              <a:rPr lang="da-DK" sz="1200" dirty="0" err="1"/>
              <a:t>tootls</a:t>
            </a:r>
            <a:r>
              <a:rPr lang="da-DK" sz="1200" dirty="0"/>
              <a:t> for </a:t>
            </a:r>
            <a:r>
              <a:rPr lang="da-DK" sz="1200" dirty="0" err="1"/>
              <a:t>project</a:t>
            </a:r>
            <a:r>
              <a:rPr lang="da-DK" sz="1200" dirty="0"/>
              <a:t> management, and for </a:t>
            </a:r>
            <a:r>
              <a:rPr lang="da-DK" sz="1200" dirty="0" err="1"/>
              <a:t>product</a:t>
            </a:r>
            <a:r>
              <a:rPr lang="da-DK" sz="1200" dirty="0"/>
              <a:t> design and system </a:t>
            </a:r>
            <a:r>
              <a:rPr lang="da-DK" sz="1200" dirty="0" err="1"/>
              <a:t>development</a:t>
            </a:r>
            <a:r>
              <a:rPr lang="da-DK" sz="1200" dirty="0"/>
              <a:t>, </a:t>
            </a:r>
            <a:r>
              <a:rPr lang="da-DK" sz="1200" dirty="0" err="1"/>
              <a:t>implying</a:t>
            </a:r>
            <a:r>
              <a:rPr lang="da-DK" sz="1200" dirty="0"/>
              <a:t> </a:t>
            </a:r>
            <a:r>
              <a:rPr lang="da-DK" sz="1200" dirty="0" err="1"/>
              <a:t>that</a:t>
            </a:r>
            <a:r>
              <a:rPr lang="da-DK" sz="1200" dirty="0"/>
              <a:t> </a:t>
            </a:r>
            <a:r>
              <a:rPr lang="da-DK" sz="1200" dirty="0" err="1"/>
              <a:t>mock</a:t>
            </a:r>
            <a:r>
              <a:rPr lang="da-DK" sz="1200" dirty="0"/>
              <a:t>-ups, prototypes and alfa versions </a:t>
            </a:r>
            <a:r>
              <a:rPr lang="da-DK" sz="1200" dirty="0" err="1"/>
              <a:t>are</a:t>
            </a:r>
            <a:r>
              <a:rPr lang="da-DK" sz="1200" dirty="0"/>
              <a:t> </a:t>
            </a:r>
            <a:r>
              <a:rPr lang="da-DK" sz="1200" dirty="0" err="1"/>
              <a:t>delivered</a:t>
            </a:r>
            <a:r>
              <a:rPr lang="da-DK" sz="1200" dirty="0"/>
              <a:t> </a:t>
            </a:r>
            <a:r>
              <a:rPr lang="da-DK" sz="1200" dirty="0" err="1"/>
              <a:t>early</a:t>
            </a:r>
            <a:r>
              <a:rPr lang="da-DK" sz="1200" dirty="0"/>
              <a:t> in the </a:t>
            </a:r>
            <a:r>
              <a:rPr lang="da-DK" sz="1200" dirty="0" err="1"/>
              <a:t>project</a:t>
            </a:r>
            <a:r>
              <a:rPr lang="da-DK" sz="1200" dirty="0"/>
              <a:t> for </a:t>
            </a:r>
            <a:r>
              <a:rPr lang="da-DK" sz="1200" dirty="0" err="1"/>
              <a:t>testing</a:t>
            </a:r>
            <a:r>
              <a:rPr lang="da-DK" sz="1200" dirty="0"/>
              <a:t> and </a:t>
            </a:r>
            <a:r>
              <a:rPr lang="da-DK" sz="1200" dirty="0" err="1"/>
              <a:t>evaluation</a:t>
            </a:r>
            <a:r>
              <a:rPr lang="da-DK" sz="1200" dirty="0"/>
              <a:t>. </a:t>
            </a:r>
            <a:r>
              <a:rPr lang="da-DK" sz="1200" dirty="0">
                <a:highlight>
                  <a:srgbClr val="FFFF00"/>
                </a:highlight>
              </a:rPr>
              <a:t>Make </a:t>
            </a:r>
            <a:r>
              <a:rPr lang="da-DK" sz="1200" dirty="0" err="1">
                <a:highlight>
                  <a:srgbClr val="FFFF00"/>
                </a:highlight>
              </a:rPr>
              <a:t>your</a:t>
            </a:r>
            <a:r>
              <a:rPr lang="da-DK" sz="1200" dirty="0">
                <a:highlight>
                  <a:srgbClr val="FFFF00"/>
                </a:highlight>
              </a:rPr>
              <a:t> </a:t>
            </a:r>
            <a:r>
              <a:rPr lang="da-DK" sz="1200" dirty="0" err="1">
                <a:highlight>
                  <a:srgbClr val="FFFF00"/>
                </a:highlight>
              </a:rPr>
              <a:t>group</a:t>
            </a:r>
            <a:r>
              <a:rPr lang="da-DK" sz="1200" dirty="0">
                <a:highlight>
                  <a:srgbClr val="FFFF00"/>
                </a:highlight>
              </a:rPr>
              <a:t> </a:t>
            </a:r>
            <a:r>
              <a:rPr lang="da-DK" sz="1200" dirty="0" err="1">
                <a:highlight>
                  <a:srgbClr val="FFFF00"/>
                </a:highlight>
              </a:rPr>
              <a:t>happy</a:t>
            </a:r>
            <a:r>
              <a:rPr lang="da-DK" sz="1200" dirty="0">
                <a:highlight>
                  <a:srgbClr val="FFFF00"/>
                </a:highlight>
              </a:rPr>
              <a:t> </a:t>
            </a:r>
            <a:r>
              <a:rPr lang="da-DK" sz="1200" dirty="0"/>
              <a:t>with </a:t>
            </a:r>
            <a:r>
              <a:rPr lang="da-DK" sz="1200" dirty="0" err="1"/>
              <a:t>your</a:t>
            </a:r>
            <a:r>
              <a:rPr lang="da-DK" sz="1200" dirty="0"/>
              <a:t> </a:t>
            </a:r>
            <a:r>
              <a:rPr lang="da-DK" sz="1200" dirty="0" err="1"/>
              <a:t>contribution</a:t>
            </a:r>
            <a:r>
              <a:rPr lang="da-DK" sz="1200" dirty="0"/>
              <a:t>.</a:t>
            </a:r>
          </a:p>
          <a:p>
            <a:r>
              <a:rPr lang="da-DK" sz="1200" dirty="0">
                <a:highlight>
                  <a:srgbClr val="FFFF00"/>
                </a:highlight>
              </a:rPr>
              <a:t>Innovation and </a:t>
            </a:r>
            <a:r>
              <a:rPr lang="da-DK" sz="1200" dirty="0" err="1">
                <a:highlight>
                  <a:srgbClr val="FFFF00"/>
                </a:highlight>
              </a:rPr>
              <a:t>communication</a:t>
            </a:r>
            <a:r>
              <a:rPr lang="da-DK" sz="1200" dirty="0">
                <a:highlight>
                  <a:srgbClr val="FFFF00"/>
                </a:highlight>
              </a:rPr>
              <a:t> coaching</a:t>
            </a:r>
            <a:r>
              <a:rPr lang="da-DK" sz="1200" dirty="0"/>
              <a:t>: </a:t>
            </a:r>
            <a:r>
              <a:rPr lang="da-DK" sz="1200" dirty="0" err="1"/>
              <a:t>You</a:t>
            </a:r>
            <a:r>
              <a:rPr lang="da-DK" sz="1200" dirty="0"/>
              <a:t> </a:t>
            </a:r>
            <a:r>
              <a:rPr lang="da-DK" sz="1200" dirty="0" err="1"/>
              <a:t>learn</a:t>
            </a:r>
            <a:r>
              <a:rPr lang="da-DK" sz="1200" dirty="0"/>
              <a:t> </a:t>
            </a:r>
            <a:r>
              <a:rPr lang="da-DK" sz="1200" dirty="0" err="1"/>
              <a:t>methods</a:t>
            </a:r>
            <a:r>
              <a:rPr lang="da-DK" sz="1200" dirty="0"/>
              <a:t> for innovation </a:t>
            </a:r>
            <a:r>
              <a:rPr lang="da-DK" sz="1200" dirty="0" err="1"/>
              <a:t>process</a:t>
            </a:r>
            <a:r>
              <a:rPr lang="da-DK" sz="1200" dirty="0"/>
              <a:t>, and </a:t>
            </a:r>
            <a:r>
              <a:rPr lang="da-DK" sz="1200" dirty="0" err="1"/>
              <a:t>practice</a:t>
            </a:r>
            <a:r>
              <a:rPr lang="da-DK" sz="1200" dirty="0"/>
              <a:t> on </a:t>
            </a:r>
            <a:r>
              <a:rPr lang="da-DK" sz="1200" dirty="0" err="1"/>
              <a:t>making</a:t>
            </a:r>
            <a:r>
              <a:rPr lang="da-DK" sz="1200" dirty="0"/>
              <a:t> </a:t>
            </a:r>
            <a:r>
              <a:rPr lang="da-DK" sz="1200" dirty="0" err="1"/>
              <a:t>comprehensible</a:t>
            </a:r>
            <a:r>
              <a:rPr lang="da-DK" sz="1200" dirty="0"/>
              <a:t> ”</a:t>
            </a:r>
            <a:r>
              <a:rPr lang="da-DK" sz="1200" dirty="0">
                <a:highlight>
                  <a:srgbClr val="FFFF00"/>
                </a:highlight>
              </a:rPr>
              <a:t>elevator </a:t>
            </a:r>
            <a:r>
              <a:rPr lang="da-DK" sz="1200" dirty="0" err="1">
                <a:highlight>
                  <a:srgbClr val="FFFF00"/>
                </a:highlight>
              </a:rPr>
              <a:t>pitches</a:t>
            </a:r>
            <a:r>
              <a:rPr lang="da-DK" sz="1200" dirty="0"/>
              <a:t>” and marketing </a:t>
            </a:r>
            <a:r>
              <a:rPr lang="da-DK" sz="1200" dirty="0" err="1"/>
              <a:t>materials</a:t>
            </a:r>
            <a:r>
              <a:rPr lang="da-DK" sz="1200" dirty="0"/>
              <a:t>, </a:t>
            </a:r>
            <a:r>
              <a:rPr lang="da-DK" sz="1200" dirty="0" err="1"/>
              <a:t>showing</a:t>
            </a:r>
            <a:r>
              <a:rPr lang="da-DK" sz="1200" dirty="0"/>
              <a:t> </a:t>
            </a:r>
            <a:r>
              <a:rPr lang="da-DK" sz="1200" dirty="0" err="1"/>
              <a:t>ability</a:t>
            </a:r>
            <a:r>
              <a:rPr lang="da-DK" sz="1200" dirty="0"/>
              <a:t> to </a:t>
            </a:r>
            <a:r>
              <a:rPr lang="da-DK" sz="1200" dirty="0" err="1"/>
              <a:t>communicate</a:t>
            </a:r>
            <a:r>
              <a:rPr lang="da-DK" sz="1200" dirty="0"/>
              <a:t> </a:t>
            </a:r>
            <a:r>
              <a:rPr lang="da-DK" sz="1200" dirty="0" err="1"/>
              <a:t>your</a:t>
            </a:r>
            <a:r>
              <a:rPr lang="da-DK" sz="1200" dirty="0"/>
              <a:t> </a:t>
            </a:r>
            <a:r>
              <a:rPr lang="da-DK" sz="1200" dirty="0" err="1"/>
              <a:t>ideas</a:t>
            </a:r>
            <a:r>
              <a:rPr lang="da-DK" sz="1200" dirty="0"/>
              <a:t> </a:t>
            </a:r>
            <a:r>
              <a:rPr lang="da-DK" sz="1200" dirty="0" err="1"/>
              <a:t>convinsingly</a:t>
            </a:r>
            <a:r>
              <a:rPr lang="da-DK" sz="1200" dirty="0"/>
              <a:t> to investors, to the </a:t>
            </a:r>
            <a:r>
              <a:rPr lang="da-DK" sz="1200" dirty="0" err="1"/>
              <a:t>company</a:t>
            </a:r>
            <a:r>
              <a:rPr lang="da-DK" sz="1200" dirty="0"/>
              <a:t> and to </a:t>
            </a:r>
            <a:r>
              <a:rPr lang="da-DK" sz="1200" dirty="0" err="1"/>
              <a:t>people</a:t>
            </a:r>
            <a:r>
              <a:rPr lang="da-DK" sz="1200" dirty="0"/>
              <a:t> with </a:t>
            </a:r>
            <a:r>
              <a:rPr lang="da-DK" sz="1200" dirty="0" err="1"/>
              <a:t>other</a:t>
            </a:r>
            <a:r>
              <a:rPr lang="da-DK" sz="1200" dirty="0"/>
              <a:t> professions.</a:t>
            </a:r>
          </a:p>
        </p:txBody>
      </p:sp>
    </p:spTree>
    <p:extLst>
      <p:ext uri="{BB962C8B-B14F-4D97-AF65-F5344CB8AC3E}">
        <p14:creationId xmlns:p14="http://schemas.microsoft.com/office/powerpoint/2010/main" val="3674879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615553" y="1257466"/>
            <a:ext cx="7912894" cy="652145"/>
          </a:xfrm>
        </p:spPr>
        <p:txBody>
          <a:bodyPr/>
          <a:lstStyle/>
          <a:p>
            <a:r>
              <a:rPr lang="sv-SE" dirty="0" err="1"/>
              <a:t>Individual</a:t>
            </a:r>
            <a:r>
              <a:rPr lang="sv-SE" dirty="0"/>
              <a:t> </a:t>
            </a:r>
            <a:r>
              <a:rPr lang="sv-SE" dirty="0" err="1"/>
              <a:t>reflections</a:t>
            </a:r>
            <a:endParaRPr lang="sv-SE" dirty="0"/>
          </a:p>
        </p:txBody>
      </p:sp>
      <p:sp>
        <p:nvSpPr>
          <p:cNvPr id="3" name="Platshållare för innehåll 2"/>
          <p:cNvSpPr>
            <a:spLocks noGrp="1"/>
          </p:cNvSpPr>
          <p:nvPr>
            <p:ph idx="1"/>
          </p:nvPr>
        </p:nvSpPr>
        <p:spPr>
          <a:xfrm>
            <a:off x="615553" y="1953795"/>
            <a:ext cx="7912894" cy="3836963"/>
          </a:xfrm>
        </p:spPr>
        <p:txBody>
          <a:bodyPr/>
          <a:lstStyle/>
          <a:p>
            <a:pPr marL="0" indent="0">
              <a:buNone/>
            </a:pPr>
            <a:r>
              <a:rPr lang="sv-SE" sz="1600" dirty="0" err="1"/>
              <a:t>One</a:t>
            </a:r>
            <a:r>
              <a:rPr lang="sv-SE" sz="1600" dirty="0"/>
              <a:t> </a:t>
            </a:r>
            <a:r>
              <a:rPr lang="sv-SE" sz="1600" dirty="0" err="1"/>
              <a:t>week</a:t>
            </a:r>
            <a:r>
              <a:rPr lang="sv-SE" sz="1600" dirty="0"/>
              <a:t> </a:t>
            </a:r>
            <a:r>
              <a:rPr lang="sv-SE" sz="1600" dirty="0" err="1"/>
              <a:t>after</a:t>
            </a:r>
            <a:r>
              <a:rPr lang="sv-SE" sz="1600" dirty="0"/>
              <a:t> </a:t>
            </a:r>
            <a:r>
              <a:rPr lang="sv-SE" sz="1600" dirty="0" err="1"/>
              <a:t>each</a:t>
            </a:r>
            <a:r>
              <a:rPr lang="sv-SE" sz="1600" dirty="0"/>
              <a:t> sprint demo, </a:t>
            </a:r>
            <a:r>
              <a:rPr lang="sv-SE" sz="1600" dirty="0" err="1"/>
              <a:t>each</a:t>
            </a:r>
            <a:r>
              <a:rPr lang="sv-SE" sz="1600" dirty="0"/>
              <a:t> student </a:t>
            </a:r>
            <a:r>
              <a:rPr lang="sv-SE" sz="1600" dirty="0" err="1"/>
              <a:t>shall</a:t>
            </a:r>
            <a:r>
              <a:rPr lang="sv-SE" sz="1600" dirty="0"/>
              <a:t> </a:t>
            </a:r>
            <a:r>
              <a:rPr lang="sv-SE" sz="1600" dirty="0" err="1"/>
              <a:t>write</a:t>
            </a:r>
            <a:r>
              <a:rPr lang="sv-SE" sz="1600" dirty="0"/>
              <a:t> a short </a:t>
            </a:r>
            <a:r>
              <a:rPr lang="sv-SE" sz="1600" dirty="0" err="1"/>
              <a:t>individual</a:t>
            </a:r>
            <a:r>
              <a:rPr lang="sv-SE" sz="1600" dirty="0"/>
              <a:t> </a:t>
            </a:r>
            <a:r>
              <a:rPr lang="sv-SE" sz="1600" dirty="0" err="1"/>
              <a:t>reflection</a:t>
            </a:r>
            <a:r>
              <a:rPr lang="sv-SE" sz="1600" dirty="0"/>
              <a:t> </a:t>
            </a:r>
            <a:r>
              <a:rPr lang="sv-SE" sz="1600" dirty="0" err="1"/>
              <a:t>about</a:t>
            </a:r>
            <a:r>
              <a:rPr lang="sv-SE" sz="1600" dirty="0"/>
              <a:t> </a:t>
            </a:r>
            <a:r>
              <a:rPr lang="sv-SE" sz="1600" dirty="0" err="1"/>
              <a:t>her</a:t>
            </a:r>
            <a:r>
              <a:rPr lang="sv-SE" sz="1600" dirty="0"/>
              <a:t>/</a:t>
            </a:r>
            <a:r>
              <a:rPr lang="sv-SE" sz="1600" dirty="0" err="1"/>
              <a:t>his</a:t>
            </a:r>
            <a:r>
              <a:rPr lang="sv-SE" sz="1600" dirty="0"/>
              <a:t> </a:t>
            </a:r>
            <a:r>
              <a:rPr lang="sv-SE" sz="1600" dirty="0" err="1"/>
              <a:t>role</a:t>
            </a:r>
            <a:r>
              <a:rPr lang="sv-SE" sz="1600" dirty="0"/>
              <a:t> in the team and </a:t>
            </a:r>
            <a:r>
              <a:rPr lang="sv-SE" sz="1600" dirty="0" err="1"/>
              <a:t>his</a:t>
            </a:r>
            <a:r>
              <a:rPr lang="sv-SE" sz="1600" dirty="0"/>
              <a:t>/</a:t>
            </a:r>
            <a:r>
              <a:rPr lang="sv-SE" sz="1600" dirty="0" err="1"/>
              <a:t>her</a:t>
            </a:r>
            <a:r>
              <a:rPr lang="sv-SE" sz="1600" dirty="0"/>
              <a:t> </a:t>
            </a:r>
            <a:r>
              <a:rPr lang="sv-SE" sz="1600" dirty="0" err="1"/>
              <a:t>learning</a:t>
            </a:r>
            <a:r>
              <a:rPr lang="sv-SE" sz="1600" dirty="0"/>
              <a:t> in relation to the </a:t>
            </a:r>
            <a:r>
              <a:rPr lang="sv-SE" sz="1600" dirty="0" err="1"/>
              <a:t>course</a:t>
            </a:r>
            <a:r>
              <a:rPr lang="sv-SE" sz="1600" dirty="0"/>
              <a:t> </a:t>
            </a:r>
            <a:r>
              <a:rPr lang="sv-SE" sz="1600" dirty="0" err="1"/>
              <a:t>syllabus</a:t>
            </a:r>
            <a:endParaRPr lang="sv-SE" sz="1600" dirty="0"/>
          </a:p>
          <a:p>
            <a:pPr lvl="1"/>
            <a:r>
              <a:rPr lang="sv-SE" sz="1600" b="1" dirty="0" err="1"/>
              <a:t>Role</a:t>
            </a:r>
            <a:r>
              <a:rPr lang="sv-SE" sz="1600" b="1" dirty="0"/>
              <a:t>: </a:t>
            </a:r>
            <a:r>
              <a:rPr lang="sv-SE" sz="1600" dirty="0" err="1"/>
              <a:t>Describe</a:t>
            </a:r>
            <a:r>
              <a:rPr lang="sv-SE" sz="1600" dirty="0"/>
              <a:t> </a:t>
            </a:r>
            <a:r>
              <a:rPr lang="sv-SE" sz="1600" b="1" dirty="0" err="1"/>
              <a:t>your</a:t>
            </a:r>
            <a:r>
              <a:rPr lang="sv-SE" sz="1600" b="1" dirty="0"/>
              <a:t> </a:t>
            </a:r>
            <a:r>
              <a:rPr lang="sv-SE" sz="1600" b="1" dirty="0" err="1"/>
              <a:t>role</a:t>
            </a:r>
            <a:r>
              <a:rPr lang="sv-SE" sz="1600" b="1" dirty="0"/>
              <a:t> in the </a:t>
            </a:r>
            <a:r>
              <a:rPr lang="sv-SE" sz="1600" b="1" dirty="0" err="1"/>
              <a:t>group</a:t>
            </a:r>
            <a:r>
              <a:rPr lang="sv-SE" sz="1600" b="1" dirty="0"/>
              <a:t> </a:t>
            </a:r>
            <a:r>
              <a:rPr lang="sv-SE" sz="1600" dirty="0"/>
              <a:t>and </a:t>
            </a:r>
            <a:r>
              <a:rPr lang="sv-SE" sz="1600" dirty="0" err="1"/>
              <a:t>what</a:t>
            </a:r>
            <a:r>
              <a:rPr lang="sv-SE" sz="1600" dirty="0"/>
              <a:t> </a:t>
            </a:r>
            <a:r>
              <a:rPr lang="sv-SE" sz="1600" b="1" dirty="0" err="1"/>
              <a:t>contributions</a:t>
            </a:r>
            <a:r>
              <a:rPr lang="sv-SE" sz="1600" b="1" dirty="0"/>
              <a:t> to the </a:t>
            </a:r>
            <a:r>
              <a:rPr lang="sv-SE" sz="1600" b="1" dirty="0" err="1"/>
              <a:t>result</a:t>
            </a:r>
            <a:r>
              <a:rPr lang="sv-SE" sz="1600" b="1" dirty="0"/>
              <a:t> </a:t>
            </a:r>
            <a:r>
              <a:rPr lang="sv-SE" sz="1600" dirty="0" err="1"/>
              <a:t>you</a:t>
            </a:r>
            <a:r>
              <a:rPr lang="sv-SE" sz="1600" dirty="0"/>
              <a:t> </a:t>
            </a:r>
            <a:r>
              <a:rPr lang="sv-SE" sz="1600" dirty="0" err="1"/>
              <a:t>have</a:t>
            </a:r>
            <a:r>
              <a:rPr lang="sv-SE" sz="1600" dirty="0"/>
              <a:t> </a:t>
            </a:r>
            <a:r>
              <a:rPr lang="sv-SE" sz="1600" dirty="0" err="1"/>
              <a:t>made</a:t>
            </a:r>
            <a:r>
              <a:rPr lang="sv-SE" sz="1600" dirty="0"/>
              <a:t> or </a:t>
            </a:r>
            <a:r>
              <a:rPr lang="sv-SE" sz="1600" dirty="0" err="1"/>
              <a:t>intend</a:t>
            </a:r>
            <a:r>
              <a:rPr lang="sv-SE" sz="1600" dirty="0"/>
              <a:t> to make</a:t>
            </a:r>
          </a:p>
          <a:p>
            <a:pPr lvl="1"/>
            <a:r>
              <a:rPr lang="sv-SE" sz="1600" b="1" dirty="0" err="1"/>
              <a:t>Knowledge</a:t>
            </a:r>
            <a:r>
              <a:rPr lang="sv-SE" sz="1600" b="1" dirty="0"/>
              <a:t>: </a:t>
            </a:r>
            <a:r>
              <a:rPr lang="sv-SE" sz="1600" dirty="0" err="1"/>
              <a:t>Describe</a:t>
            </a:r>
            <a:r>
              <a:rPr lang="sv-SE" sz="1600" dirty="0"/>
              <a:t> </a:t>
            </a:r>
            <a:r>
              <a:rPr lang="sv-SE" sz="1600" dirty="0" err="1"/>
              <a:t>what</a:t>
            </a:r>
            <a:r>
              <a:rPr lang="sv-SE" sz="1600" dirty="0"/>
              <a:t> </a:t>
            </a:r>
            <a:r>
              <a:rPr lang="sv-SE" sz="1600" b="1" dirty="0"/>
              <a:t>new </a:t>
            </a:r>
            <a:r>
              <a:rPr lang="sv-SE" sz="1600" b="1" dirty="0" err="1"/>
              <a:t>knowledge</a:t>
            </a:r>
            <a:r>
              <a:rPr lang="sv-SE" sz="1600" b="1" dirty="0"/>
              <a:t> and </a:t>
            </a:r>
            <a:r>
              <a:rPr lang="sv-SE" sz="1600" b="1" dirty="0" err="1"/>
              <a:t>skills</a:t>
            </a:r>
            <a:r>
              <a:rPr lang="sv-SE" sz="1600" b="1" dirty="0"/>
              <a:t> </a:t>
            </a:r>
            <a:r>
              <a:rPr lang="sv-SE" sz="1600" dirty="0" err="1"/>
              <a:t>you</a:t>
            </a:r>
            <a:r>
              <a:rPr lang="sv-SE" sz="1600" dirty="0"/>
              <a:t> </a:t>
            </a:r>
            <a:r>
              <a:rPr lang="sv-SE" sz="1600" dirty="0" err="1"/>
              <a:t>have</a:t>
            </a:r>
            <a:r>
              <a:rPr lang="sv-SE" sz="1600" dirty="0"/>
              <a:t> </a:t>
            </a:r>
            <a:r>
              <a:rPr lang="sv-SE" sz="1600" dirty="0" err="1"/>
              <a:t>learned</a:t>
            </a:r>
            <a:r>
              <a:rPr lang="sv-SE" sz="1600" dirty="0"/>
              <a:t> </a:t>
            </a:r>
            <a:r>
              <a:rPr lang="sv-SE" sz="1600" dirty="0" err="1"/>
              <a:t>during</a:t>
            </a:r>
            <a:r>
              <a:rPr lang="sv-SE" sz="1600" dirty="0"/>
              <a:t> the </a:t>
            </a:r>
            <a:r>
              <a:rPr lang="sv-SE" sz="1600" dirty="0" err="1"/>
              <a:t>past</a:t>
            </a:r>
            <a:r>
              <a:rPr lang="sv-SE" sz="1600" dirty="0"/>
              <a:t> sprint, </a:t>
            </a:r>
            <a:r>
              <a:rPr lang="sv-SE" sz="1600" dirty="0" err="1"/>
              <a:t>what</a:t>
            </a:r>
            <a:r>
              <a:rPr lang="sv-SE" sz="1600" dirty="0"/>
              <a:t> </a:t>
            </a:r>
            <a:r>
              <a:rPr lang="sv-SE" sz="1600" b="1" dirty="0" err="1"/>
              <a:t>knowledge</a:t>
            </a:r>
            <a:r>
              <a:rPr lang="sv-SE" sz="1600" b="1" dirty="0"/>
              <a:t> from </a:t>
            </a:r>
            <a:r>
              <a:rPr lang="sv-SE" sz="1600" b="1" dirty="0" err="1"/>
              <a:t>previous</a:t>
            </a:r>
            <a:r>
              <a:rPr lang="sv-SE" sz="1600" b="1" dirty="0"/>
              <a:t> </a:t>
            </a:r>
            <a:r>
              <a:rPr lang="sv-SE" sz="1600" b="1" dirty="0" err="1"/>
              <a:t>courses</a:t>
            </a:r>
            <a:r>
              <a:rPr lang="sv-SE" sz="1600" dirty="0"/>
              <a:t> </a:t>
            </a:r>
            <a:r>
              <a:rPr lang="sv-SE" sz="1600" dirty="0" err="1"/>
              <a:t>you</a:t>
            </a:r>
            <a:r>
              <a:rPr lang="sv-SE" sz="1600" dirty="0"/>
              <a:t> </a:t>
            </a:r>
            <a:r>
              <a:rPr lang="sv-SE" sz="1600" dirty="0" err="1"/>
              <a:t>have</a:t>
            </a:r>
            <a:r>
              <a:rPr lang="sv-SE" sz="1600" dirty="0"/>
              <a:t> </a:t>
            </a:r>
            <a:r>
              <a:rPr lang="sv-SE" sz="1600" dirty="0" err="1"/>
              <a:t>applied</a:t>
            </a:r>
            <a:r>
              <a:rPr lang="sv-SE" sz="1600" dirty="0"/>
              <a:t> and </a:t>
            </a:r>
            <a:r>
              <a:rPr lang="sv-SE" sz="1600" dirty="0" err="1"/>
              <a:t>extended</a:t>
            </a:r>
            <a:r>
              <a:rPr lang="sv-SE" sz="1600" dirty="0"/>
              <a:t>, or </a:t>
            </a:r>
            <a:r>
              <a:rPr lang="sv-SE" sz="1600" dirty="0" err="1"/>
              <a:t>intend</a:t>
            </a:r>
            <a:r>
              <a:rPr lang="sv-SE" sz="1600" dirty="0"/>
              <a:t> to </a:t>
            </a:r>
            <a:r>
              <a:rPr lang="sv-SE" sz="1600" dirty="0" err="1"/>
              <a:t>apply</a:t>
            </a:r>
            <a:r>
              <a:rPr lang="sv-SE" sz="1600" dirty="0"/>
              <a:t>, and </a:t>
            </a:r>
            <a:r>
              <a:rPr lang="sv-SE" sz="1600" dirty="0" err="1"/>
              <a:t>how</a:t>
            </a:r>
            <a:r>
              <a:rPr lang="sv-SE" sz="1600" dirty="0"/>
              <a:t>. </a:t>
            </a:r>
            <a:r>
              <a:rPr lang="sv-SE" sz="1600" dirty="0" err="1"/>
              <a:t>Give</a:t>
            </a:r>
            <a:r>
              <a:rPr lang="sv-SE" sz="1600" dirty="0"/>
              <a:t> </a:t>
            </a:r>
            <a:r>
              <a:rPr lang="sv-SE" sz="1600" dirty="0" err="1"/>
              <a:t>concrete</a:t>
            </a:r>
            <a:r>
              <a:rPr lang="sv-SE" sz="1600" dirty="0"/>
              <a:t> </a:t>
            </a:r>
            <a:r>
              <a:rPr lang="sv-SE" sz="1600" dirty="0" err="1"/>
              <a:t>examples</a:t>
            </a:r>
            <a:r>
              <a:rPr lang="sv-SE" sz="1600" dirty="0"/>
              <a:t>.</a:t>
            </a:r>
          </a:p>
          <a:p>
            <a:pPr lvl="1"/>
            <a:r>
              <a:rPr lang="sv-SE" sz="1600" b="1" dirty="0"/>
              <a:t>Course </a:t>
            </a:r>
            <a:r>
              <a:rPr lang="sv-SE" sz="1600" b="1" dirty="0" err="1"/>
              <a:t>objectives</a:t>
            </a:r>
            <a:r>
              <a:rPr lang="sv-SE" sz="1600" b="1" dirty="0"/>
              <a:t>: </a:t>
            </a:r>
            <a:r>
              <a:rPr lang="sv-SE" sz="1600" dirty="0" err="1"/>
              <a:t>Have</a:t>
            </a:r>
            <a:r>
              <a:rPr lang="sv-SE" sz="1600" dirty="0"/>
              <a:t> </a:t>
            </a:r>
            <a:r>
              <a:rPr lang="sv-SE" sz="1600" dirty="0" err="1"/>
              <a:t>you</a:t>
            </a:r>
            <a:r>
              <a:rPr lang="sv-SE" sz="1600" dirty="0"/>
              <a:t> </a:t>
            </a:r>
            <a:r>
              <a:rPr lang="sv-SE" sz="1600" dirty="0" err="1"/>
              <a:t>reached</a:t>
            </a:r>
            <a:r>
              <a:rPr lang="sv-SE" sz="1600" dirty="0"/>
              <a:t> the </a:t>
            </a:r>
            <a:r>
              <a:rPr lang="sv-SE" sz="1600" b="1" dirty="0" err="1"/>
              <a:t>course</a:t>
            </a:r>
            <a:r>
              <a:rPr lang="sv-SE" sz="1600" b="1" dirty="0"/>
              <a:t> </a:t>
            </a:r>
            <a:r>
              <a:rPr lang="sv-SE" sz="1600" b="1" dirty="0" err="1"/>
              <a:t>objectives</a:t>
            </a:r>
            <a:r>
              <a:rPr lang="sv-SE" sz="1600" b="1" dirty="0"/>
              <a:t>/</a:t>
            </a:r>
            <a:r>
              <a:rPr lang="sv-SE" sz="1600" b="1" dirty="0" err="1"/>
              <a:t>learning</a:t>
            </a:r>
            <a:r>
              <a:rPr lang="sv-SE" sz="1600" b="1" dirty="0"/>
              <a:t> </a:t>
            </a:r>
            <a:r>
              <a:rPr lang="sv-SE" sz="1600" b="1" dirty="0" err="1"/>
              <a:t>outcomes</a:t>
            </a:r>
            <a:r>
              <a:rPr lang="sv-SE" sz="1600" b="1" dirty="0"/>
              <a:t> </a:t>
            </a:r>
            <a:r>
              <a:rPr lang="sv-SE" sz="1600" dirty="0"/>
              <a:t>as </a:t>
            </a:r>
            <a:r>
              <a:rPr lang="sv-SE" sz="1600" dirty="0" err="1"/>
              <a:t>stated</a:t>
            </a:r>
            <a:r>
              <a:rPr lang="sv-SE" sz="1600" dirty="0"/>
              <a:t> in the </a:t>
            </a:r>
            <a:r>
              <a:rPr lang="sv-SE" sz="1600" dirty="0" err="1"/>
              <a:t>syllabus</a:t>
            </a:r>
            <a:r>
              <a:rPr lang="sv-SE" sz="1600" dirty="0"/>
              <a:t>? E</a:t>
            </a:r>
            <a:r>
              <a:rPr lang="en-US" sz="1600" dirty="0"/>
              <a:t>ach course objective must be discussed in at least one reflection. </a:t>
            </a:r>
          </a:p>
          <a:p>
            <a:pPr lvl="1"/>
            <a:r>
              <a:rPr lang="sv-SE" sz="1600" b="1" dirty="0"/>
              <a:t>Team </a:t>
            </a:r>
            <a:r>
              <a:rPr lang="sv-SE" sz="1600" b="1" dirty="0" err="1"/>
              <a:t>methods</a:t>
            </a:r>
            <a:r>
              <a:rPr lang="sv-SE" sz="1600" dirty="0"/>
              <a:t>: </a:t>
            </a:r>
            <a:r>
              <a:rPr lang="sv-SE" sz="1600" dirty="0" err="1"/>
              <a:t>Document</a:t>
            </a:r>
            <a:r>
              <a:rPr lang="sv-SE" sz="1600" dirty="0"/>
              <a:t> and </a:t>
            </a:r>
            <a:r>
              <a:rPr lang="sv-SE" sz="1600" dirty="0" err="1"/>
              <a:t>analyze</a:t>
            </a:r>
            <a:r>
              <a:rPr lang="sv-SE" sz="1600" dirty="0"/>
              <a:t> </a:t>
            </a:r>
            <a:r>
              <a:rPr lang="sv-SE" sz="1600" dirty="0" err="1"/>
              <a:t>your</a:t>
            </a:r>
            <a:r>
              <a:rPr lang="sv-SE" sz="1600" dirty="0"/>
              <a:t> </a:t>
            </a:r>
            <a:r>
              <a:rPr lang="sv-SE" sz="1600" dirty="0" err="1"/>
              <a:t>use</a:t>
            </a:r>
            <a:r>
              <a:rPr lang="sv-SE" sz="1600" dirty="0"/>
              <a:t> </a:t>
            </a:r>
            <a:r>
              <a:rPr lang="sv-SE" sz="1600" dirty="0" err="1"/>
              <a:t>of</a:t>
            </a:r>
            <a:r>
              <a:rPr lang="sv-SE" sz="1600" dirty="0"/>
              <a:t> </a:t>
            </a:r>
            <a:r>
              <a:rPr lang="sv-SE" sz="1600" b="1" dirty="0" err="1"/>
              <a:t>methods</a:t>
            </a:r>
            <a:r>
              <a:rPr lang="sv-SE" sz="1600" b="1" dirty="0"/>
              <a:t> and </a:t>
            </a:r>
            <a:r>
              <a:rPr lang="sv-SE" sz="1600" b="1" dirty="0" err="1"/>
              <a:t>tools</a:t>
            </a:r>
            <a:r>
              <a:rPr lang="sv-SE" sz="1600" dirty="0"/>
              <a:t>, and </a:t>
            </a:r>
            <a:r>
              <a:rPr lang="sv-SE" sz="1600" dirty="0" err="1"/>
              <a:t>how</a:t>
            </a:r>
            <a:r>
              <a:rPr lang="sv-SE" sz="1600" dirty="0"/>
              <a:t> </a:t>
            </a:r>
            <a:r>
              <a:rPr lang="sv-SE" sz="1600" dirty="0" err="1"/>
              <a:t>you</a:t>
            </a:r>
            <a:r>
              <a:rPr lang="sv-SE" sz="1600" dirty="0"/>
              <a:t> </a:t>
            </a:r>
            <a:r>
              <a:rPr lang="sv-SE" sz="1600" dirty="0" err="1"/>
              <a:t>have</a:t>
            </a:r>
            <a:r>
              <a:rPr lang="sv-SE" sz="1600" dirty="0"/>
              <a:t> </a:t>
            </a:r>
            <a:r>
              <a:rPr lang="sv-SE" sz="1600" dirty="0" err="1"/>
              <a:t>cooperated</a:t>
            </a:r>
            <a:r>
              <a:rPr lang="sv-SE" sz="1600" dirty="0"/>
              <a:t> </a:t>
            </a:r>
            <a:r>
              <a:rPr lang="sv-SE" sz="1600" dirty="0" err="1"/>
              <a:t>with</a:t>
            </a:r>
            <a:r>
              <a:rPr lang="sv-SE" sz="1600" dirty="0"/>
              <a:t> </a:t>
            </a:r>
            <a:r>
              <a:rPr lang="sv-SE" sz="1600" dirty="0" err="1"/>
              <a:t>others</a:t>
            </a:r>
            <a:r>
              <a:rPr lang="sv-SE" sz="1600" dirty="0"/>
              <a:t> in the team, and </a:t>
            </a:r>
            <a:r>
              <a:rPr lang="sv-SE" sz="1600" dirty="0" err="1"/>
              <a:t>suggest</a:t>
            </a:r>
            <a:r>
              <a:rPr lang="sv-SE" sz="1600" dirty="0"/>
              <a:t> </a:t>
            </a:r>
            <a:r>
              <a:rPr lang="sv-SE" sz="1600" dirty="0" err="1"/>
              <a:t>changes</a:t>
            </a:r>
            <a:r>
              <a:rPr lang="sv-SE" sz="1600" dirty="0"/>
              <a:t> for </a:t>
            </a:r>
            <a:r>
              <a:rPr lang="sv-SE" sz="1600" dirty="0" err="1"/>
              <a:t>next</a:t>
            </a:r>
            <a:r>
              <a:rPr lang="sv-SE" sz="1600" dirty="0"/>
              <a:t> sprint. </a:t>
            </a:r>
          </a:p>
          <a:p>
            <a:pPr lvl="1"/>
            <a:r>
              <a:rPr lang="sv-SE" sz="1600" b="1" dirty="0" err="1"/>
              <a:t>Attendance</a:t>
            </a:r>
            <a:r>
              <a:rPr lang="sv-SE" sz="1600" b="1" dirty="0"/>
              <a:t>: </a:t>
            </a:r>
            <a:r>
              <a:rPr lang="sv-SE" sz="1600" dirty="0"/>
              <a:t>Show </a:t>
            </a:r>
            <a:r>
              <a:rPr lang="sv-SE" sz="1600" dirty="0" err="1"/>
              <a:t>if</a:t>
            </a:r>
            <a:r>
              <a:rPr lang="sv-SE" sz="1600" dirty="0"/>
              <a:t> </a:t>
            </a:r>
            <a:r>
              <a:rPr lang="sv-SE" sz="1600" dirty="0" err="1"/>
              <a:t>you</a:t>
            </a:r>
            <a:r>
              <a:rPr lang="sv-SE" sz="1600" dirty="0"/>
              <a:t> </a:t>
            </a:r>
            <a:r>
              <a:rPr lang="sv-SE" sz="1600" dirty="0" err="1"/>
              <a:t>have</a:t>
            </a:r>
            <a:r>
              <a:rPr lang="sv-SE" sz="1600" dirty="0"/>
              <a:t> </a:t>
            </a:r>
            <a:r>
              <a:rPr lang="sv-SE" sz="1600" dirty="0" err="1"/>
              <a:t>been</a:t>
            </a:r>
            <a:r>
              <a:rPr lang="sv-SE" sz="1600" dirty="0"/>
              <a:t> present at all team meetings and </a:t>
            </a:r>
            <a:r>
              <a:rPr lang="sv-SE" sz="1600" dirty="0" err="1"/>
              <a:t>seminars</a:t>
            </a:r>
            <a:r>
              <a:rPr lang="sv-SE" sz="1600" dirty="0"/>
              <a:t>, or </a:t>
            </a:r>
            <a:r>
              <a:rPr lang="sv-SE" sz="1600" dirty="0" err="1"/>
              <a:t>done</a:t>
            </a:r>
            <a:r>
              <a:rPr lang="sv-SE" sz="1600" dirty="0"/>
              <a:t> </a:t>
            </a:r>
            <a:r>
              <a:rPr lang="sv-SE" sz="1600" dirty="0" err="1"/>
              <a:t>some</a:t>
            </a:r>
            <a:r>
              <a:rPr lang="sv-SE" sz="1600" dirty="0"/>
              <a:t> </a:t>
            </a:r>
            <a:r>
              <a:rPr lang="sv-SE" sz="1600" dirty="0" err="1"/>
              <a:t>written</a:t>
            </a:r>
            <a:r>
              <a:rPr lang="sv-SE" sz="1600" dirty="0"/>
              <a:t> </a:t>
            </a:r>
            <a:r>
              <a:rPr lang="sv-SE" sz="1600" b="1" dirty="0" err="1"/>
              <a:t>additional</a:t>
            </a:r>
            <a:r>
              <a:rPr lang="sv-SE" sz="1600" b="1" dirty="0"/>
              <a:t> </a:t>
            </a:r>
            <a:r>
              <a:rPr lang="sv-SE" sz="1600" b="1" dirty="0" err="1"/>
              <a:t>assignments</a:t>
            </a:r>
            <a:r>
              <a:rPr lang="sv-SE" sz="1600" b="1" dirty="0"/>
              <a:t> </a:t>
            </a:r>
            <a:r>
              <a:rPr lang="sv-SE" sz="1600" dirty="0" err="1"/>
              <a:t>instead</a:t>
            </a:r>
            <a:r>
              <a:rPr lang="sv-SE" sz="1600" dirty="0"/>
              <a:t> </a:t>
            </a:r>
            <a:r>
              <a:rPr lang="sv-SE" sz="1600" dirty="0" err="1"/>
              <a:t>of</a:t>
            </a:r>
            <a:r>
              <a:rPr lang="sv-SE" sz="1600" dirty="0"/>
              <a:t> </a:t>
            </a:r>
            <a:r>
              <a:rPr lang="sv-SE" sz="1600" dirty="0" err="1"/>
              <a:t>attending</a:t>
            </a:r>
            <a:r>
              <a:rPr lang="sv-SE" sz="1600" dirty="0"/>
              <a:t> the meeting</a:t>
            </a:r>
          </a:p>
          <a:p>
            <a:endParaRPr lang="sv-SE" sz="1600" dirty="0" err="1"/>
          </a:p>
        </p:txBody>
      </p:sp>
    </p:spTree>
    <p:extLst>
      <p:ext uri="{BB962C8B-B14F-4D97-AF65-F5344CB8AC3E}">
        <p14:creationId xmlns:p14="http://schemas.microsoft.com/office/powerpoint/2010/main" val="632422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b="0" dirty="0">
                <a:solidFill>
                  <a:schemeClr val="tx1"/>
                </a:solidFill>
              </a:rPr>
              <a:t>Company meetings</a:t>
            </a:r>
          </a:p>
        </p:txBody>
      </p:sp>
      <p:sp>
        <p:nvSpPr>
          <p:cNvPr id="3" name="Platshållare för text 2"/>
          <p:cNvSpPr>
            <a:spLocks noGrp="1"/>
          </p:cNvSpPr>
          <p:nvPr>
            <p:ph type="body" sz="quarter" idx="10"/>
          </p:nvPr>
        </p:nvSpPr>
        <p:spPr/>
        <p:txBody>
          <a:bodyPr/>
          <a:lstStyle/>
          <a:p>
            <a:r>
              <a:rPr lang="sv-SE" dirty="0" err="1"/>
              <a:t>Agree</a:t>
            </a:r>
            <a:r>
              <a:rPr lang="sv-SE" dirty="0"/>
              <a:t> </a:t>
            </a:r>
            <a:r>
              <a:rPr lang="sv-SE" dirty="0" err="1"/>
              <a:t>with</a:t>
            </a:r>
            <a:r>
              <a:rPr lang="sv-SE" dirty="0"/>
              <a:t> the </a:t>
            </a:r>
            <a:r>
              <a:rPr lang="sv-SE" dirty="0" err="1"/>
              <a:t>company</a:t>
            </a:r>
            <a:r>
              <a:rPr lang="sv-SE" dirty="0"/>
              <a:t>/organisation to </a:t>
            </a:r>
            <a:r>
              <a:rPr lang="sv-SE" dirty="0" err="1"/>
              <a:t>meet</a:t>
            </a:r>
            <a:r>
              <a:rPr lang="sv-SE" dirty="0"/>
              <a:t> </a:t>
            </a:r>
            <a:r>
              <a:rPr lang="sv-SE" dirty="0" err="1"/>
              <a:t>them</a:t>
            </a:r>
            <a:r>
              <a:rPr lang="sv-SE" dirty="0"/>
              <a:t> at </a:t>
            </a:r>
            <a:r>
              <a:rPr lang="sv-SE" dirty="0" err="1"/>
              <a:t>least</a:t>
            </a:r>
            <a:r>
              <a:rPr lang="sv-SE" dirty="0"/>
              <a:t> </a:t>
            </a:r>
            <a:r>
              <a:rPr lang="sv-SE" dirty="0" err="1"/>
              <a:t>every</a:t>
            </a:r>
            <a:r>
              <a:rPr lang="sv-SE" dirty="0"/>
              <a:t> 2nd </a:t>
            </a:r>
            <a:r>
              <a:rPr lang="sv-SE" dirty="0" err="1"/>
              <a:t>week</a:t>
            </a:r>
            <a:r>
              <a:rPr lang="sv-SE" dirty="0"/>
              <a:t>, a </a:t>
            </a:r>
            <a:r>
              <a:rPr lang="sv-SE" dirty="0" err="1"/>
              <a:t>few</a:t>
            </a:r>
            <a:r>
              <a:rPr lang="sv-SE" dirty="0"/>
              <a:t> </a:t>
            </a:r>
            <a:r>
              <a:rPr lang="sv-SE" dirty="0" err="1"/>
              <a:t>days</a:t>
            </a:r>
            <a:r>
              <a:rPr lang="sv-SE" dirty="0"/>
              <a:t> </a:t>
            </a:r>
            <a:r>
              <a:rPr lang="sv-SE" dirty="0" err="1"/>
              <a:t>before</a:t>
            </a:r>
            <a:r>
              <a:rPr lang="sv-SE" dirty="0"/>
              <a:t> Mid Sweden University presentation (</a:t>
            </a:r>
            <a:r>
              <a:rPr lang="sv-SE" dirty="0" err="1"/>
              <a:t>see</a:t>
            </a:r>
            <a:r>
              <a:rPr lang="sv-SE" dirty="0"/>
              <a:t> </a:t>
            </a:r>
            <a:r>
              <a:rPr lang="sv-SE" dirty="0" err="1"/>
              <a:t>timetable</a:t>
            </a:r>
            <a:r>
              <a:rPr lang="sv-SE" dirty="0"/>
              <a:t>), for </a:t>
            </a:r>
            <a:r>
              <a:rPr lang="sv-SE" dirty="0" err="1"/>
              <a:t>carrying</a:t>
            </a:r>
            <a:r>
              <a:rPr lang="sv-SE" dirty="0"/>
              <a:t> </a:t>
            </a:r>
            <a:r>
              <a:rPr lang="sv-SE" dirty="0" err="1"/>
              <a:t>out</a:t>
            </a:r>
            <a:r>
              <a:rPr lang="sv-SE" dirty="0"/>
              <a:t> </a:t>
            </a:r>
            <a:r>
              <a:rPr lang="sv-SE" dirty="0" err="1"/>
              <a:t>user</a:t>
            </a:r>
            <a:r>
              <a:rPr lang="sv-SE" dirty="0"/>
              <a:t> tests </a:t>
            </a:r>
            <a:r>
              <a:rPr lang="sv-SE" dirty="0" err="1"/>
              <a:t>of</a:t>
            </a:r>
            <a:r>
              <a:rPr lang="sv-SE" dirty="0"/>
              <a:t> </a:t>
            </a:r>
            <a:r>
              <a:rPr lang="sv-SE" dirty="0" err="1"/>
              <a:t>your</a:t>
            </a:r>
            <a:r>
              <a:rPr lang="sv-SE" dirty="0"/>
              <a:t> </a:t>
            </a:r>
            <a:r>
              <a:rPr lang="sv-SE" dirty="0" err="1"/>
              <a:t>deliverable</a:t>
            </a:r>
            <a:r>
              <a:rPr lang="sv-SE" dirty="0"/>
              <a:t> and </a:t>
            </a:r>
            <a:r>
              <a:rPr lang="sv-SE" dirty="0" err="1"/>
              <a:t>agreeing</a:t>
            </a:r>
            <a:r>
              <a:rPr lang="sv-SE" dirty="0"/>
              <a:t> on </a:t>
            </a:r>
            <a:r>
              <a:rPr lang="sv-SE" dirty="0" err="1"/>
              <a:t>goals</a:t>
            </a:r>
            <a:r>
              <a:rPr lang="sv-SE" dirty="0"/>
              <a:t> for </a:t>
            </a:r>
            <a:r>
              <a:rPr lang="sv-SE" dirty="0" err="1"/>
              <a:t>next</a:t>
            </a:r>
            <a:r>
              <a:rPr lang="sv-SE" dirty="0"/>
              <a:t> </a:t>
            </a:r>
            <a:r>
              <a:rPr lang="sv-SE" dirty="0" err="1"/>
              <a:t>deliverable</a:t>
            </a:r>
            <a:endParaRPr lang="sv-SE" dirty="0"/>
          </a:p>
          <a:p>
            <a:r>
              <a:rPr lang="en-US" dirty="0"/>
              <a:t>If you travel outside the county of </a:t>
            </a:r>
            <a:r>
              <a:rPr lang="en-US" dirty="0" err="1"/>
              <a:t>Medelpad</a:t>
            </a:r>
            <a:r>
              <a:rPr lang="en-US" dirty="0"/>
              <a:t>, Mid Sweden University might cover travelling expenses for two trips. </a:t>
            </a:r>
          </a:p>
          <a:p>
            <a:r>
              <a:rPr lang="sv-SE" dirty="0"/>
              <a:t>Ask the </a:t>
            </a:r>
            <a:r>
              <a:rPr lang="sv-SE" dirty="0" err="1"/>
              <a:t>company</a:t>
            </a:r>
            <a:r>
              <a:rPr lang="sv-SE" dirty="0"/>
              <a:t> to </a:t>
            </a:r>
            <a:r>
              <a:rPr lang="sv-SE" dirty="0" err="1"/>
              <a:t>finance</a:t>
            </a:r>
            <a:r>
              <a:rPr lang="sv-SE" dirty="0"/>
              <a:t> </a:t>
            </a:r>
            <a:r>
              <a:rPr lang="sv-SE" dirty="0" err="1"/>
              <a:t>other</a:t>
            </a:r>
            <a:r>
              <a:rPr lang="sv-SE" dirty="0"/>
              <a:t> visits.</a:t>
            </a:r>
          </a:p>
          <a:p>
            <a:r>
              <a:rPr lang="sv-SE" dirty="0"/>
              <a:t>If </a:t>
            </a:r>
            <a:r>
              <a:rPr lang="sv-SE" dirty="0" err="1"/>
              <a:t>you</a:t>
            </a:r>
            <a:r>
              <a:rPr lang="sv-SE" dirty="0"/>
              <a:t> </a:t>
            </a:r>
            <a:r>
              <a:rPr lang="sv-SE" dirty="0" err="1"/>
              <a:t>want</a:t>
            </a:r>
            <a:r>
              <a:rPr lang="sv-SE" dirty="0"/>
              <a:t> to go by </a:t>
            </a:r>
            <a:r>
              <a:rPr lang="sv-SE" b="1" dirty="0"/>
              <a:t>bus or </a:t>
            </a:r>
            <a:r>
              <a:rPr lang="sv-SE" b="1" dirty="0" err="1"/>
              <a:t>train</a:t>
            </a:r>
            <a:r>
              <a:rPr lang="sv-SE" dirty="0"/>
              <a:t>, check the </a:t>
            </a:r>
            <a:r>
              <a:rPr lang="sv-SE" dirty="0" err="1"/>
              <a:t>prise</a:t>
            </a:r>
            <a:r>
              <a:rPr lang="sv-SE" dirty="0"/>
              <a:t> and email Magnus to check </a:t>
            </a:r>
            <a:r>
              <a:rPr lang="sv-SE" dirty="0" err="1"/>
              <a:t>if</a:t>
            </a:r>
            <a:r>
              <a:rPr lang="sv-SE" dirty="0"/>
              <a:t> it is ok. </a:t>
            </a:r>
            <a:r>
              <a:rPr lang="sv-SE" dirty="0" err="1"/>
              <a:t>Keep</a:t>
            </a:r>
            <a:r>
              <a:rPr lang="sv-SE" dirty="0"/>
              <a:t> original </a:t>
            </a:r>
            <a:r>
              <a:rPr lang="sv-SE" dirty="0" err="1"/>
              <a:t>receipts</a:t>
            </a:r>
            <a:r>
              <a:rPr lang="sv-SE" dirty="0"/>
              <a:t> and tickets.</a:t>
            </a:r>
          </a:p>
          <a:p>
            <a:r>
              <a:rPr lang="en-US" dirty="0"/>
              <a:t>Standard compensation for </a:t>
            </a:r>
            <a:r>
              <a:rPr lang="en-US" b="1" dirty="0"/>
              <a:t>private car </a:t>
            </a:r>
            <a:r>
              <a:rPr lang="en-US" dirty="0"/>
              <a:t>has been 1.85 SEK / km for private car. Fill in a specific form. Rental car is typically not ok.</a:t>
            </a:r>
          </a:p>
          <a:p>
            <a:endParaRPr lang="sv-SE" dirty="0"/>
          </a:p>
          <a:p>
            <a:endParaRPr lang="sv-SE" dirty="0"/>
          </a:p>
        </p:txBody>
      </p:sp>
    </p:spTree>
    <p:extLst>
      <p:ext uri="{BB962C8B-B14F-4D97-AF65-F5344CB8AC3E}">
        <p14:creationId xmlns:p14="http://schemas.microsoft.com/office/powerpoint/2010/main" val="19830986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395536" y="937963"/>
            <a:ext cx="7848872" cy="432048"/>
          </a:xfrm>
        </p:spPr>
        <p:txBody>
          <a:bodyPr/>
          <a:lstStyle/>
          <a:p>
            <a:r>
              <a:rPr lang="sv-SE" sz="2800" dirty="0" err="1">
                <a:solidFill>
                  <a:schemeClr val="tx1"/>
                </a:solidFill>
              </a:rPr>
              <a:t>Grading</a:t>
            </a:r>
            <a:endParaRPr lang="sv-SE" sz="2800" dirty="0">
              <a:solidFill>
                <a:schemeClr val="tx1"/>
              </a:solidFill>
            </a:endParaRPr>
          </a:p>
        </p:txBody>
      </p:sp>
      <p:sp>
        <p:nvSpPr>
          <p:cNvPr id="3" name="Platshållare för text 2"/>
          <p:cNvSpPr>
            <a:spLocks noGrp="1"/>
          </p:cNvSpPr>
          <p:nvPr>
            <p:ph type="body" sz="quarter" idx="10"/>
          </p:nvPr>
        </p:nvSpPr>
        <p:spPr>
          <a:xfrm>
            <a:off x="395536" y="1959406"/>
            <a:ext cx="8424935" cy="3960631"/>
          </a:xfrm>
        </p:spPr>
        <p:txBody>
          <a:bodyPr anchor="t"/>
          <a:lstStyle/>
          <a:p>
            <a:pPr marL="0" indent="0">
              <a:buNone/>
            </a:pPr>
            <a:r>
              <a:rPr lang="sv-SE" sz="2000" dirty="0" err="1"/>
              <a:t>Only</a:t>
            </a:r>
            <a:r>
              <a:rPr lang="sv-SE" sz="2000" dirty="0"/>
              <a:t> Pass and </a:t>
            </a:r>
            <a:r>
              <a:rPr lang="sv-SE" sz="2000" dirty="0" err="1"/>
              <a:t>Fail</a:t>
            </a:r>
            <a:r>
              <a:rPr lang="sv-SE" sz="2000" dirty="0"/>
              <a:t>.</a:t>
            </a:r>
          </a:p>
          <a:p>
            <a:pPr marL="0" indent="0">
              <a:buNone/>
            </a:pPr>
            <a:r>
              <a:rPr lang="sv-SE" sz="2000" dirty="0"/>
              <a:t>Best </a:t>
            </a:r>
            <a:r>
              <a:rPr lang="sv-SE" sz="2000" dirty="0" err="1"/>
              <a:t>group</a:t>
            </a:r>
            <a:r>
              <a:rPr lang="sv-SE" sz="2000" dirty="0"/>
              <a:t> </a:t>
            </a:r>
            <a:r>
              <a:rPr lang="sv-SE" sz="2000" dirty="0" err="1"/>
              <a:t>may</a:t>
            </a:r>
            <a:r>
              <a:rPr lang="sv-SE" sz="2000" dirty="0"/>
              <a:t> get an </a:t>
            </a:r>
            <a:r>
              <a:rPr lang="sv-SE" sz="2000" dirty="0" err="1"/>
              <a:t>award</a:t>
            </a:r>
            <a:r>
              <a:rPr lang="sv-SE" sz="2000" dirty="0"/>
              <a:t>.</a:t>
            </a:r>
          </a:p>
          <a:p>
            <a:pPr marL="0" indent="0">
              <a:buNone/>
            </a:pPr>
            <a:r>
              <a:rPr lang="sv-SE" sz="2000" dirty="0" err="1"/>
              <a:t>Demonstrating</a:t>
            </a:r>
            <a:r>
              <a:rPr lang="sv-SE" sz="2000" dirty="0"/>
              <a:t> </a:t>
            </a:r>
            <a:r>
              <a:rPr lang="sv-SE" sz="2000" dirty="0" err="1"/>
              <a:t>development</a:t>
            </a:r>
            <a:r>
              <a:rPr lang="sv-SE" sz="2000" dirty="0"/>
              <a:t> </a:t>
            </a:r>
            <a:r>
              <a:rPr lang="sv-SE" sz="2000" b="1" i="1" dirty="0" err="1"/>
              <a:t>results</a:t>
            </a:r>
            <a:r>
              <a:rPr lang="sv-SE" sz="2000" dirty="0"/>
              <a:t> is central, as </a:t>
            </a:r>
            <a:r>
              <a:rPr lang="sv-SE" sz="2000" dirty="0" err="1"/>
              <a:t>well</a:t>
            </a:r>
            <a:r>
              <a:rPr lang="sv-SE" sz="2000" dirty="0"/>
              <a:t> as </a:t>
            </a:r>
            <a:r>
              <a:rPr lang="sv-SE" sz="2000" dirty="0" err="1"/>
              <a:t>applying</a:t>
            </a:r>
            <a:r>
              <a:rPr lang="sv-SE" sz="2000" dirty="0"/>
              <a:t> and </a:t>
            </a:r>
            <a:r>
              <a:rPr lang="sv-SE" sz="2000" dirty="0" err="1"/>
              <a:t>extending</a:t>
            </a:r>
            <a:r>
              <a:rPr lang="sv-SE" sz="2000" dirty="0"/>
              <a:t> </a:t>
            </a:r>
            <a:r>
              <a:rPr lang="sv-SE" sz="2000" dirty="0" err="1"/>
              <a:t>skills</a:t>
            </a:r>
            <a:r>
              <a:rPr lang="sv-SE" sz="2000" dirty="0"/>
              <a:t> from </a:t>
            </a:r>
            <a:r>
              <a:rPr lang="sv-SE" sz="2000" b="1" i="1" dirty="0" err="1"/>
              <a:t>previous</a:t>
            </a:r>
            <a:r>
              <a:rPr lang="sv-SE" sz="2000" b="1" i="1" dirty="0"/>
              <a:t> </a:t>
            </a:r>
            <a:r>
              <a:rPr lang="sv-SE" sz="2000" b="1" i="1" dirty="0" err="1"/>
              <a:t>courses</a:t>
            </a:r>
            <a:r>
              <a:rPr lang="sv-SE" sz="2000" b="1" i="1" dirty="0"/>
              <a:t> </a:t>
            </a:r>
            <a:r>
              <a:rPr lang="sv-SE" sz="2000" dirty="0"/>
              <a:t>on a real </a:t>
            </a:r>
            <a:r>
              <a:rPr lang="sv-SE" sz="2000" dirty="0" err="1"/>
              <a:t>world</a:t>
            </a:r>
            <a:r>
              <a:rPr lang="sv-SE" sz="2000" dirty="0"/>
              <a:t> problem. </a:t>
            </a:r>
            <a:r>
              <a:rPr lang="sv-SE" sz="2000" dirty="0" err="1"/>
              <a:t>Since</a:t>
            </a:r>
            <a:r>
              <a:rPr lang="sv-SE" sz="2000" dirty="0"/>
              <a:t> </a:t>
            </a:r>
            <a:r>
              <a:rPr lang="sv-SE" sz="2000" dirty="0" err="1"/>
              <a:t>results</a:t>
            </a:r>
            <a:r>
              <a:rPr lang="sv-SE" sz="2000" dirty="0"/>
              <a:t> </a:t>
            </a:r>
            <a:r>
              <a:rPr lang="sv-SE" sz="2000" dirty="0" err="1"/>
              <a:t>are</a:t>
            </a:r>
            <a:r>
              <a:rPr lang="sv-SE" sz="2000" dirty="0"/>
              <a:t> </a:t>
            </a:r>
            <a:r>
              <a:rPr lang="sv-SE" sz="2000" dirty="0" err="1"/>
              <a:t>related</a:t>
            </a:r>
            <a:r>
              <a:rPr lang="sv-SE" sz="2000" dirty="0"/>
              <a:t> to process </a:t>
            </a:r>
            <a:r>
              <a:rPr lang="sv-SE" sz="2000" dirty="0" err="1"/>
              <a:t>we</a:t>
            </a:r>
            <a:r>
              <a:rPr lang="sv-SE" sz="2000" dirty="0"/>
              <a:t> </a:t>
            </a:r>
            <a:r>
              <a:rPr lang="sv-SE" sz="2000" dirty="0" err="1"/>
              <a:t>are</a:t>
            </a:r>
            <a:r>
              <a:rPr lang="sv-SE" sz="2000" dirty="0"/>
              <a:t> </a:t>
            </a:r>
            <a:r>
              <a:rPr lang="sv-SE" sz="2000" dirty="0" err="1"/>
              <a:t>also</a:t>
            </a:r>
            <a:r>
              <a:rPr lang="sv-SE" sz="2000" dirty="0"/>
              <a:t> </a:t>
            </a:r>
            <a:r>
              <a:rPr lang="sv-SE" sz="2000" dirty="0" err="1"/>
              <a:t>interested</a:t>
            </a:r>
            <a:r>
              <a:rPr lang="sv-SE" sz="2000" dirty="0"/>
              <a:t> in </a:t>
            </a:r>
            <a:r>
              <a:rPr lang="sv-SE" sz="2000" i="1" dirty="0" err="1"/>
              <a:t>how</a:t>
            </a:r>
            <a:r>
              <a:rPr lang="sv-SE" sz="2000" dirty="0"/>
              <a:t> </a:t>
            </a:r>
            <a:r>
              <a:rPr lang="sv-SE" sz="2000" dirty="0" err="1"/>
              <a:t>you</a:t>
            </a:r>
            <a:r>
              <a:rPr lang="sv-SE" sz="2000" dirty="0"/>
              <a:t> </a:t>
            </a:r>
            <a:r>
              <a:rPr lang="sv-SE" sz="2000" dirty="0" err="1"/>
              <a:t>work</a:t>
            </a:r>
            <a:r>
              <a:rPr lang="sv-SE" sz="2000" dirty="0"/>
              <a:t> as a team (= </a:t>
            </a:r>
            <a:r>
              <a:rPr lang="sv-SE" sz="2000" b="1" i="1" dirty="0" err="1"/>
              <a:t>methods</a:t>
            </a:r>
            <a:r>
              <a:rPr lang="sv-SE" sz="2000" dirty="0"/>
              <a:t> and </a:t>
            </a:r>
            <a:r>
              <a:rPr lang="sv-SE" sz="2000" dirty="0" err="1"/>
              <a:t>tools</a:t>
            </a:r>
            <a:r>
              <a:rPr lang="sv-SE" sz="2000" dirty="0"/>
              <a:t> for </a:t>
            </a:r>
            <a:r>
              <a:rPr lang="sv-SE" sz="2000" dirty="0" err="1"/>
              <a:t>large</a:t>
            </a:r>
            <a:r>
              <a:rPr lang="sv-SE" sz="2000" dirty="0"/>
              <a:t> </a:t>
            </a:r>
            <a:r>
              <a:rPr lang="sv-SE" sz="2000" dirty="0" err="1"/>
              <a:t>groups</a:t>
            </a:r>
            <a:r>
              <a:rPr lang="sv-SE" sz="2000" dirty="0"/>
              <a:t>) and </a:t>
            </a:r>
            <a:r>
              <a:rPr lang="sv-SE" sz="2000" dirty="0" err="1"/>
              <a:t>that</a:t>
            </a:r>
            <a:r>
              <a:rPr lang="sv-SE" sz="2000" dirty="0"/>
              <a:t> </a:t>
            </a:r>
            <a:r>
              <a:rPr lang="sv-SE" sz="2000" dirty="0" err="1"/>
              <a:t>you</a:t>
            </a:r>
            <a:r>
              <a:rPr lang="sv-SE" sz="2000" dirty="0"/>
              <a:t> show </a:t>
            </a:r>
            <a:r>
              <a:rPr lang="sv-SE" sz="2000" dirty="0" err="1"/>
              <a:t>ability</a:t>
            </a:r>
            <a:r>
              <a:rPr lang="sv-SE" sz="2000" dirty="0"/>
              <a:t> to </a:t>
            </a:r>
            <a:r>
              <a:rPr lang="sv-SE" sz="2000" b="1" i="1" dirty="0" err="1"/>
              <a:t>communicate</a:t>
            </a:r>
            <a:r>
              <a:rPr lang="sv-SE" sz="2000" dirty="0"/>
              <a:t> </a:t>
            </a:r>
            <a:r>
              <a:rPr lang="sv-SE" sz="2000" dirty="0" err="1"/>
              <a:t>your</a:t>
            </a:r>
            <a:r>
              <a:rPr lang="sv-SE" sz="2000" dirty="0"/>
              <a:t> </a:t>
            </a:r>
            <a:r>
              <a:rPr lang="sv-SE" sz="2000" dirty="0" err="1"/>
              <a:t>ideas</a:t>
            </a:r>
            <a:r>
              <a:rPr lang="sv-SE" sz="2000" dirty="0"/>
              <a:t> and </a:t>
            </a:r>
            <a:r>
              <a:rPr lang="sv-SE" sz="2000" dirty="0" err="1"/>
              <a:t>adopt</a:t>
            </a:r>
            <a:r>
              <a:rPr lang="sv-SE" sz="2000" dirty="0"/>
              <a:t> the </a:t>
            </a:r>
            <a:r>
              <a:rPr lang="sv-SE" sz="2000" dirty="0" err="1"/>
              <a:t>presentions</a:t>
            </a:r>
            <a:r>
              <a:rPr lang="sv-SE" sz="2000" dirty="0"/>
              <a:t> to </a:t>
            </a:r>
            <a:r>
              <a:rPr lang="sv-SE" sz="2000" dirty="0" err="1"/>
              <a:t>various</a:t>
            </a:r>
            <a:r>
              <a:rPr lang="sv-SE" sz="2000" dirty="0"/>
              <a:t> </a:t>
            </a:r>
            <a:r>
              <a:rPr lang="sv-SE" sz="2000" dirty="0" err="1"/>
              <a:t>groups</a:t>
            </a:r>
            <a:r>
              <a:rPr lang="sv-SE" sz="2000" dirty="0"/>
              <a:t> (</a:t>
            </a:r>
            <a:r>
              <a:rPr lang="sv-SE" sz="2000" dirty="0" err="1"/>
              <a:t>investors</a:t>
            </a:r>
            <a:r>
              <a:rPr lang="sv-SE" sz="2000" dirty="0"/>
              <a:t>, </a:t>
            </a:r>
            <a:r>
              <a:rPr lang="sv-SE" sz="2000" dirty="0" err="1"/>
              <a:t>company</a:t>
            </a:r>
            <a:r>
              <a:rPr lang="sv-SE" sz="2000" dirty="0"/>
              <a:t> </a:t>
            </a:r>
            <a:r>
              <a:rPr lang="sv-SE" sz="2000" dirty="0" err="1"/>
              <a:t>leader</a:t>
            </a:r>
            <a:r>
              <a:rPr lang="sv-SE" sz="2000" dirty="0"/>
              <a:t>, </a:t>
            </a:r>
            <a:r>
              <a:rPr lang="sv-SE" sz="2000" dirty="0" err="1"/>
              <a:t>users</a:t>
            </a:r>
            <a:r>
              <a:rPr lang="sv-SE" sz="2000" dirty="0"/>
              <a:t>, </a:t>
            </a:r>
            <a:r>
              <a:rPr lang="sv-SE" sz="2000" dirty="0" err="1"/>
              <a:t>teachers</a:t>
            </a:r>
            <a:r>
              <a:rPr lang="sv-SE" sz="2000" dirty="0"/>
              <a:t>, </a:t>
            </a:r>
            <a:r>
              <a:rPr lang="sv-SE" sz="2000" dirty="0" err="1"/>
              <a:t>people</a:t>
            </a:r>
            <a:r>
              <a:rPr lang="sv-SE" sz="2000" dirty="0"/>
              <a:t> in different </a:t>
            </a:r>
            <a:r>
              <a:rPr lang="sv-SE" sz="2000" dirty="0" err="1"/>
              <a:t>disciplines</a:t>
            </a:r>
            <a:r>
              <a:rPr lang="sv-SE" sz="2000" dirty="0"/>
              <a:t>, non-</a:t>
            </a:r>
            <a:r>
              <a:rPr lang="sv-SE" sz="2000" dirty="0" err="1"/>
              <a:t>swedish</a:t>
            </a:r>
            <a:r>
              <a:rPr lang="sv-SE" sz="2000" dirty="0"/>
              <a:t> </a:t>
            </a:r>
            <a:r>
              <a:rPr lang="sv-SE" sz="2000" dirty="0" err="1"/>
              <a:t>speaking</a:t>
            </a:r>
            <a:r>
              <a:rPr lang="sv-SE" sz="2000" dirty="0"/>
              <a:t> </a:t>
            </a:r>
            <a:r>
              <a:rPr lang="sv-SE" sz="2000" dirty="0" err="1"/>
              <a:t>people</a:t>
            </a:r>
            <a:r>
              <a:rPr lang="sv-SE" sz="2000" dirty="0"/>
              <a:t>, </a:t>
            </a:r>
            <a:r>
              <a:rPr lang="sv-SE" sz="2000" dirty="0" err="1"/>
              <a:t>etc</a:t>
            </a:r>
            <a:r>
              <a:rPr lang="sv-SE" sz="2000" dirty="0"/>
              <a:t>)</a:t>
            </a:r>
          </a:p>
          <a:p>
            <a:pPr marL="0" indent="0">
              <a:buNone/>
            </a:pPr>
            <a:endParaRPr lang="sv-SE" sz="2000" dirty="0"/>
          </a:p>
        </p:txBody>
      </p:sp>
    </p:spTree>
    <p:extLst>
      <p:ext uri="{BB962C8B-B14F-4D97-AF65-F5344CB8AC3E}">
        <p14:creationId xmlns:p14="http://schemas.microsoft.com/office/powerpoint/2010/main" val="25952347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395536" y="1092509"/>
            <a:ext cx="7848872" cy="432048"/>
          </a:xfrm>
        </p:spPr>
        <p:txBody>
          <a:bodyPr/>
          <a:lstStyle/>
          <a:p>
            <a:r>
              <a:rPr lang="sv-SE" sz="2800" dirty="0">
                <a:solidFill>
                  <a:schemeClr val="tx1"/>
                </a:solidFill>
              </a:rPr>
              <a:t>Project </a:t>
            </a:r>
            <a:r>
              <a:rPr lang="sv-SE" sz="2800" dirty="0" err="1">
                <a:solidFill>
                  <a:schemeClr val="tx1"/>
                </a:solidFill>
              </a:rPr>
              <a:t>report</a:t>
            </a:r>
            <a:endParaRPr lang="sv-SE" sz="2800" dirty="0">
              <a:solidFill>
                <a:schemeClr val="tx1"/>
              </a:solidFill>
            </a:endParaRPr>
          </a:p>
        </p:txBody>
      </p:sp>
      <p:sp>
        <p:nvSpPr>
          <p:cNvPr id="3" name="Platshållare för text 2"/>
          <p:cNvSpPr>
            <a:spLocks noGrp="1"/>
          </p:cNvSpPr>
          <p:nvPr>
            <p:ph type="body" sz="quarter" idx="10"/>
          </p:nvPr>
        </p:nvSpPr>
        <p:spPr>
          <a:xfrm>
            <a:off x="395536" y="1961456"/>
            <a:ext cx="8424935" cy="4896544"/>
          </a:xfrm>
        </p:spPr>
        <p:txBody>
          <a:bodyPr/>
          <a:lstStyle/>
          <a:p>
            <a:r>
              <a:rPr lang="sv-SE" dirty="0"/>
              <a:t>It </a:t>
            </a:r>
            <a:r>
              <a:rPr lang="sv-SE" dirty="0" err="1"/>
              <a:t>should</a:t>
            </a:r>
            <a:r>
              <a:rPr lang="sv-SE" dirty="0"/>
              <a:t> </a:t>
            </a:r>
            <a:r>
              <a:rPr lang="sv-SE" dirty="0" err="1"/>
              <a:t>resemble</a:t>
            </a:r>
            <a:r>
              <a:rPr lang="sv-SE" dirty="0"/>
              <a:t> a </a:t>
            </a:r>
            <a:r>
              <a:rPr lang="sv-SE" b="1" dirty="0" err="1"/>
              <a:t>consultant</a:t>
            </a:r>
            <a:r>
              <a:rPr lang="sv-SE" b="1" dirty="0"/>
              <a:t> </a:t>
            </a:r>
            <a:r>
              <a:rPr lang="sv-SE" b="1" dirty="0" err="1"/>
              <a:t>project</a:t>
            </a:r>
            <a:r>
              <a:rPr lang="sv-SE" b="1" dirty="0"/>
              <a:t> </a:t>
            </a:r>
            <a:r>
              <a:rPr lang="sv-SE" b="1" dirty="0" err="1"/>
              <a:t>report</a:t>
            </a:r>
            <a:r>
              <a:rPr lang="sv-SE" b="1" dirty="0"/>
              <a:t> </a:t>
            </a:r>
            <a:r>
              <a:rPr lang="sv-SE" dirty="0" err="1"/>
              <a:t>rather</a:t>
            </a:r>
            <a:r>
              <a:rPr lang="sv-SE" dirty="0"/>
              <a:t> </a:t>
            </a:r>
            <a:r>
              <a:rPr lang="sv-SE" dirty="0" err="1"/>
              <a:t>than</a:t>
            </a:r>
            <a:r>
              <a:rPr lang="sv-SE" dirty="0"/>
              <a:t> a </a:t>
            </a:r>
            <a:r>
              <a:rPr lang="sv-SE" dirty="0" err="1"/>
              <a:t>scientific</a:t>
            </a:r>
            <a:r>
              <a:rPr lang="sv-SE" dirty="0"/>
              <a:t> </a:t>
            </a:r>
            <a:r>
              <a:rPr lang="sv-SE" dirty="0" err="1"/>
              <a:t>report</a:t>
            </a:r>
            <a:r>
              <a:rPr lang="sv-SE" dirty="0"/>
              <a:t>. </a:t>
            </a:r>
            <a:r>
              <a:rPr lang="sv-SE" dirty="0" err="1"/>
              <a:t>You</a:t>
            </a:r>
            <a:r>
              <a:rPr lang="sv-SE" dirty="0"/>
              <a:t> </a:t>
            </a:r>
            <a:r>
              <a:rPr lang="sv-SE" dirty="0" err="1"/>
              <a:t>should</a:t>
            </a:r>
            <a:r>
              <a:rPr lang="sv-SE" dirty="0"/>
              <a:t> show </a:t>
            </a:r>
            <a:r>
              <a:rPr lang="sv-SE" dirty="0" err="1"/>
              <a:t>that</a:t>
            </a:r>
            <a:r>
              <a:rPr lang="sv-SE" dirty="0"/>
              <a:t> </a:t>
            </a:r>
            <a:r>
              <a:rPr lang="sv-SE" dirty="0" err="1"/>
              <a:t>you</a:t>
            </a:r>
            <a:r>
              <a:rPr lang="sv-SE" dirty="0"/>
              <a:t> </a:t>
            </a:r>
            <a:r>
              <a:rPr lang="sv-SE" dirty="0" err="1"/>
              <a:t>use</a:t>
            </a:r>
            <a:r>
              <a:rPr lang="sv-SE" dirty="0"/>
              <a:t> </a:t>
            </a:r>
            <a:r>
              <a:rPr lang="sv-SE" dirty="0" err="1"/>
              <a:t>scientific</a:t>
            </a:r>
            <a:r>
              <a:rPr lang="sv-SE" dirty="0"/>
              <a:t> </a:t>
            </a:r>
            <a:r>
              <a:rPr lang="sv-SE" dirty="0" err="1"/>
              <a:t>methods</a:t>
            </a:r>
            <a:r>
              <a:rPr lang="sv-SE" dirty="0"/>
              <a:t> for </a:t>
            </a:r>
            <a:r>
              <a:rPr lang="sv-SE" dirty="0" err="1"/>
              <a:t>testing</a:t>
            </a:r>
            <a:r>
              <a:rPr lang="sv-SE" dirty="0"/>
              <a:t> and </a:t>
            </a:r>
            <a:r>
              <a:rPr lang="sv-SE" dirty="0" err="1"/>
              <a:t>measuring</a:t>
            </a:r>
            <a:r>
              <a:rPr lang="sv-SE" dirty="0"/>
              <a:t>. </a:t>
            </a:r>
            <a:r>
              <a:rPr lang="sv-SE" dirty="0" err="1"/>
              <a:t>You</a:t>
            </a:r>
            <a:r>
              <a:rPr lang="sv-SE" dirty="0"/>
              <a:t> </a:t>
            </a:r>
            <a:r>
              <a:rPr lang="sv-SE" dirty="0" err="1"/>
              <a:t>may</a:t>
            </a:r>
            <a:r>
              <a:rPr lang="sv-SE" dirty="0"/>
              <a:t> </a:t>
            </a:r>
            <a:r>
              <a:rPr lang="sv-SE" dirty="0" err="1"/>
              <a:t>cite</a:t>
            </a:r>
            <a:r>
              <a:rPr lang="sv-SE" dirty="0"/>
              <a:t> </a:t>
            </a:r>
            <a:r>
              <a:rPr lang="sv-SE" dirty="0" err="1"/>
              <a:t>course</a:t>
            </a:r>
            <a:r>
              <a:rPr lang="sv-SE" dirty="0"/>
              <a:t> </a:t>
            </a:r>
            <a:r>
              <a:rPr lang="sv-SE" dirty="0" err="1"/>
              <a:t>literature</a:t>
            </a:r>
            <a:r>
              <a:rPr lang="sv-SE" dirty="0"/>
              <a:t> to show </a:t>
            </a:r>
            <a:r>
              <a:rPr lang="sv-SE" dirty="0" err="1"/>
              <a:t>that</a:t>
            </a:r>
            <a:r>
              <a:rPr lang="sv-SE" dirty="0"/>
              <a:t> </a:t>
            </a:r>
            <a:r>
              <a:rPr lang="sv-SE" dirty="0" err="1"/>
              <a:t>you</a:t>
            </a:r>
            <a:r>
              <a:rPr lang="sv-SE" dirty="0"/>
              <a:t> </a:t>
            </a:r>
            <a:r>
              <a:rPr lang="sv-SE" dirty="0" err="1"/>
              <a:t>have</a:t>
            </a:r>
            <a:r>
              <a:rPr lang="sv-SE" dirty="0"/>
              <a:t> </a:t>
            </a:r>
            <a:r>
              <a:rPr lang="sv-SE" dirty="0" err="1"/>
              <a:t>applied</a:t>
            </a:r>
            <a:r>
              <a:rPr lang="sv-SE" dirty="0"/>
              <a:t> </a:t>
            </a:r>
            <a:r>
              <a:rPr lang="sv-SE" dirty="0" err="1"/>
              <a:t>previous</a:t>
            </a:r>
            <a:r>
              <a:rPr lang="sv-SE" dirty="0"/>
              <a:t> </a:t>
            </a:r>
            <a:r>
              <a:rPr lang="sv-SE" dirty="0" err="1"/>
              <a:t>knowledge</a:t>
            </a:r>
            <a:r>
              <a:rPr lang="sv-SE" dirty="0"/>
              <a:t>. </a:t>
            </a:r>
            <a:r>
              <a:rPr lang="sv-SE" dirty="0" err="1"/>
              <a:t>You</a:t>
            </a:r>
            <a:r>
              <a:rPr lang="sv-SE" dirty="0"/>
              <a:t> </a:t>
            </a:r>
            <a:r>
              <a:rPr lang="sv-SE" dirty="0" err="1"/>
              <a:t>typically</a:t>
            </a:r>
            <a:r>
              <a:rPr lang="sv-SE" dirty="0"/>
              <a:t> do not </a:t>
            </a:r>
            <a:r>
              <a:rPr lang="sv-SE" dirty="0" err="1"/>
              <a:t>need</a:t>
            </a:r>
            <a:r>
              <a:rPr lang="sv-SE" dirty="0"/>
              <a:t> </a:t>
            </a:r>
            <a:r>
              <a:rPr lang="sv-SE" dirty="0" err="1"/>
              <a:t>scientific</a:t>
            </a:r>
            <a:r>
              <a:rPr lang="sv-SE" dirty="0"/>
              <a:t> </a:t>
            </a:r>
            <a:r>
              <a:rPr lang="sv-SE" dirty="0" err="1"/>
              <a:t>sources</a:t>
            </a:r>
            <a:r>
              <a:rPr lang="sv-SE" dirty="0"/>
              <a:t> (as in a </a:t>
            </a:r>
            <a:r>
              <a:rPr lang="sv-SE" dirty="0" err="1"/>
              <a:t>thesis</a:t>
            </a:r>
            <a:r>
              <a:rPr lang="sv-SE" dirty="0"/>
              <a:t> </a:t>
            </a:r>
            <a:r>
              <a:rPr lang="sv-SE" dirty="0" err="1"/>
              <a:t>project</a:t>
            </a:r>
            <a:r>
              <a:rPr lang="sv-SE" dirty="0"/>
              <a:t> </a:t>
            </a:r>
            <a:r>
              <a:rPr lang="sv-SE" dirty="0" err="1"/>
              <a:t>report</a:t>
            </a:r>
            <a:r>
              <a:rPr lang="sv-SE" dirty="0"/>
              <a:t>). </a:t>
            </a:r>
          </a:p>
          <a:p>
            <a:r>
              <a:rPr lang="sv-SE" dirty="0" err="1"/>
              <a:t>Structure</a:t>
            </a:r>
            <a:r>
              <a:rPr lang="sv-SE" dirty="0"/>
              <a:t> </a:t>
            </a:r>
            <a:r>
              <a:rPr lang="sv-SE" dirty="0" err="1"/>
              <a:t>your</a:t>
            </a:r>
            <a:r>
              <a:rPr lang="sv-SE" dirty="0"/>
              <a:t> report </a:t>
            </a:r>
            <a:r>
              <a:rPr lang="sv-SE" dirty="0" err="1"/>
              <a:t>losely</a:t>
            </a:r>
            <a:r>
              <a:rPr lang="sv-SE" dirty="0"/>
              <a:t> </a:t>
            </a:r>
            <a:r>
              <a:rPr lang="sv-SE" dirty="0" err="1"/>
              <a:t>based</a:t>
            </a:r>
            <a:r>
              <a:rPr lang="sv-SE" dirty="0"/>
              <a:t> on </a:t>
            </a:r>
            <a:r>
              <a:rPr lang="sv-SE" dirty="0" err="1"/>
              <a:t>Miun’s</a:t>
            </a:r>
            <a:r>
              <a:rPr lang="sv-SE" dirty="0"/>
              <a:t> template for </a:t>
            </a:r>
            <a:r>
              <a:rPr lang="sv-SE" dirty="0" err="1"/>
              <a:t>technical</a:t>
            </a:r>
            <a:r>
              <a:rPr lang="sv-SE" dirty="0"/>
              <a:t> </a:t>
            </a:r>
            <a:r>
              <a:rPr lang="sv-SE" dirty="0" err="1"/>
              <a:t>reports</a:t>
            </a:r>
            <a:r>
              <a:rPr lang="sv-SE" dirty="0"/>
              <a:t> or a </a:t>
            </a:r>
            <a:r>
              <a:rPr lang="sv-SE" dirty="0" err="1"/>
              <a:t>company</a:t>
            </a:r>
            <a:r>
              <a:rPr lang="sv-SE" dirty="0"/>
              <a:t> template</a:t>
            </a:r>
          </a:p>
          <a:p>
            <a:pPr lvl="1"/>
            <a:r>
              <a:rPr lang="sv-SE" sz="1800" dirty="0"/>
              <a:t>In the </a:t>
            </a:r>
            <a:r>
              <a:rPr lang="sv-SE" sz="1800" dirty="0" err="1"/>
              <a:t>report</a:t>
            </a:r>
            <a:r>
              <a:rPr lang="sv-SE" sz="1800" dirty="0"/>
              <a:t> it </a:t>
            </a:r>
            <a:r>
              <a:rPr lang="sv-SE" sz="1800" dirty="0" err="1"/>
              <a:t>shall</a:t>
            </a:r>
            <a:r>
              <a:rPr lang="sv-SE" sz="1800" dirty="0"/>
              <a:t> be </a:t>
            </a:r>
            <a:r>
              <a:rPr lang="sv-SE" sz="1800" dirty="0" err="1"/>
              <a:t>made</a:t>
            </a:r>
            <a:r>
              <a:rPr lang="sv-SE" sz="1800" dirty="0"/>
              <a:t> </a:t>
            </a:r>
            <a:r>
              <a:rPr lang="sv-SE" sz="1800" dirty="0" err="1"/>
              <a:t>clear</a:t>
            </a:r>
            <a:r>
              <a:rPr lang="sv-SE" sz="1800" dirty="0"/>
              <a:t> </a:t>
            </a:r>
            <a:r>
              <a:rPr lang="sv-SE" sz="1800" dirty="0" err="1"/>
              <a:t>who</a:t>
            </a:r>
            <a:r>
              <a:rPr lang="sv-SE" sz="1800" dirty="0"/>
              <a:t> has </a:t>
            </a:r>
            <a:r>
              <a:rPr lang="sv-SE" sz="1800" dirty="0" err="1"/>
              <a:t>done</a:t>
            </a:r>
            <a:r>
              <a:rPr lang="sv-SE" sz="1800" dirty="0"/>
              <a:t> </a:t>
            </a:r>
            <a:r>
              <a:rPr lang="sv-SE" sz="1800" dirty="0" err="1"/>
              <a:t>what</a:t>
            </a:r>
            <a:r>
              <a:rPr lang="sv-SE" sz="1800" dirty="0"/>
              <a:t> </a:t>
            </a:r>
          </a:p>
          <a:p>
            <a:pPr lvl="1"/>
            <a:r>
              <a:rPr lang="sv-SE" sz="1800" dirty="0" err="1"/>
              <a:t>Document</a:t>
            </a:r>
            <a:r>
              <a:rPr lang="sv-SE" sz="1800" dirty="0"/>
              <a:t> </a:t>
            </a:r>
            <a:r>
              <a:rPr lang="sv-SE" sz="1800" dirty="0" err="1"/>
              <a:t>what</a:t>
            </a:r>
            <a:r>
              <a:rPr lang="sv-SE" sz="1800" dirty="0"/>
              <a:t> </a:t>
            </a:r>
            <a:r>
              <a:rPr lang="sv-SE" sz="1800" dirty="0" err="1"/>
              <a:t>method</a:t>
            </a:r>
            <a:r>
              <a:rPr lang="sv-SE" sz="1800" dirty="0"/>
              <a:t> </a:t>
            </a:r>
            <a:r>
              <a:rPr lang="sv-SE" sz="1800" dirty="0" err="1"/>
              <a:t>you</a:t>
            </a:r>
            <a:r>
              <a:rPr lang="sv-SE" sz="1800" dirty="0"/>
              <a:t> </a:t>
            </a:r>
            <a:r>
              <a:rPr lang="sv-SE" sz="1800" dirty="0" err="1"/>
              <a:t>have</a:t>
            </a:r>
            <a:r>
              <a:rPr lang="sv-SE" sz="1800" dirty="0"/>
              <a:t> </a:t>
            </a:r>
            <a:r>
              <a:rPr lang="sv-SE" sz="1800" dirty="0" err="1"/>
              <a:t>followed</a:t>
            </a:r>
            <a:r>
              <a:rPr lang="sv-SE" sz="1800" dirty="0"/>
              <a:t>, </a:t>
            </a:r>
            <a:r>
              <a:rPr lang="sv-SE" sz="1800" dirty="0" err="1"/>
              <a:t>why</a:t>
            </a:r>
            <a:r>
              <a:rPr lang="sv-SE" sz="1800" dirty="0"/>
              <a:t> and </a:t>
            </a:r>
            <a:r>
              <a:rPr lang="sv-SE" sz="1800" dirty="0" err="1"/>
              <a:t>how</a:t>
            </a:r>
            <a:endParaRPr lang="sv-SE" sz="1800" dirty="0"/>
          </a:p>
          <a:p>
            <a:pPr lvl="1"/>
            <a:r>
              <a:rPr lang="sv-SE" sz="1800" dirty="0" err="1"/>
              <a:t>Document</a:t>
            </a:r>
            <a:r>
              <a:rPr lang="sv-SE" sz="1800" dirty="0"/>
              <a:t> </a:t>
            </a:r>
            <a:r>
              <a:rPr lang="sv-SE" sz="1800" dirty="0" err="1"/>
              <a:t>your</a:t>
            </a:r>
            <a:r>
              <a:rPr lang="sv-SE" sz="1800" dirty="0"/>
              <a:t> design </a:t>
            </a:r>
            <a:r>
              <a:rPr lang="sv-SE" sz="1800" dirty="0" err="1"/>
              <a:t>with</a:t>
            </a:r>
            <a:r>
              <a:rPr lang="sv-SE" sz="1800" dirty="0"/>
              <a:t> UML </a:t>
            </a:r>
            <a:r>
              <a:rPr lang="sv-SE" sz="1800" dirty="0" err="1"/>
              <a:t>charts</a:t>
            </a:r>
            <a:r>
              <a:rPr lang="sv-SE" sz="1800" dirty="0"/>
              <a:t>, block </a:t>
            </a:r>
            <a:r>
              <a:rPr lang="sv-SE" sz="1800" dirty="0" err="1"/>
              <a:t>charts</a:t>
            </a:r>
            <a:r>
              <a:rPr lang="sv-SE" sz="1800" dirty="0"/>
              <a:t>, </a:t>
            </a:r>
            <a:r>
              <a:rPr lang="sv-SE" sz="1800" dirty="0" err="1"/>
              <a:t>etc</a:t>
            </a:r>
            <a:r>
              <a:rPr lang="sv-SE" sz="1800" dirty="0"/>
              <a:t>, to make it </a:t>
            </a:r>
            <a:r>
              <a:rPr lang="sv-SE" sz="1800" dirty="0" err="1"/>
              <a:t>possible</a:t>
            </a:r>
            <a:r>
              <a:rPr lang="sv-SE" sz="1800" dirty="0"/>
              <a:t> for </a:t>
            </a:r>
            <a:r>
              <a:rPr lang="sv-SE" sz="1800" dirty="0" err="1"/>
              <a:t>others</a:t>
            </a:r>
            <a:r>
              <a:rPr lang="sv-SE" sz="1800" dirty="0"/>
              <a:t> to </a:t>
            </a:r>
            <a:r>
              <a:rPr lang="sv-SE" sz="1800" dirty="0" err="1"/>
              <a:t>further</a:t>
            </a:r>
            <a:r>
              <a:rPr lang="sv-SE" sz="1800" dirty="0"/>
              <a:t> </a:t>
            </a:r>
            <a:r>
              <a:rPr lang="sv-SE" sz="1800" dirty="0" err="1"/>
              <a:t>develop</a:t>
            </a:r>
            <a:r>
              <a:rPr lang="sv-SE" sz="1800" dirty="0"/>
              <a:t> it.</a:t>
            </a:r>
          </a:p>
          <a:p>
            <a:pPr lvl="1"/>
            <a:r>
              <a:rPr lang="sv-SE" sz="1800" dirty="0" err="1"/>
              <a:t>Motivate</a:t>
            </a:r>
            <a:r>
              <a:rPr lang="sv-SE" sz="1800" dirty="0"/>
              <a:t> all design </a:t>
            </a:r>
            <a:r>
              <a:rPr lang="sv-SE" sz="1800" dirty="0" err="1"/>
              <a:t>choices</a:t>
            </a:r>
            <a:endParaRPr lang="sv-SE" sz="1800" dirty="0"/>
          </a:p>
          <a:p>
            <a:r>
              <a:rPr lang="sv-SE" dirty="0"/>
              <a:t>If </a:t>
            </a:r>
            <a:r>
              <a:rPr lang="sv-SE" dirty="0" err="1"/>
              <a:t>secret</a:t>
            </a:r>
            <a:r>
              <a:rPr lang="sv-SE" dirty="0"/>
              <a:t> </a:t>
            </a:r>
            <a:r>
              <a:rPr lang="sv-SE" dirty="0" err="1"/>
              <a:t>content</a:t>
            </a:r>
            <a:r>
              <a:rPr lang="sv-SE" dirty="0"/>
              <a:t>, </a:t>
            </a:r>
            <a:r>
              <a:rPr lang="sv-SE" dirty="0" err="1"/>
              <a:t>you</a:t>
            </a:r>
            <a:r>
              <a:rPr lang="sv-SE" dirty="0"/>
              <a:t> </a:t>
            </a:r>
            <a:r>
              <a:rPr lang="sv-SE" dirty="0" err="1"/>
              <a:t>may</a:t>
            </a:r>
            <a:r>
              <a:rPr lang="sv-SE" dirty="0"/>
              <a:t> hand it in on paper. </a:t>
            </a:r>
          </a:p>
          <a:p>
            <a:endParaRPr lang="sv-SE" dirty="0"/>
          </a:p>
        </p:txBody>
      </p:sp>
    </p:spTree>
    <p:extLst>
      <p:ext uri="{BB962C8B-B14F-4D97-AF65-F5344CB8AC3E}">
        <p14:creationId xmlns:p14="http://schemas.microsoft.com/office/powerpoint/2010/main" val="1853852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z="2800" dirty="0" err="1">
                <a:solidFill>
                  <a:schemeClr val="tx1"/>
                </a:solidFill>
              </a:rPr>
              <a:t>Week</a:t>
            </a:r>
            <a:r>
              <a:rPr lang="sv-SE" sz="2800" dirty="0">
                <a:solidFill>
                  <a:schemeClr val="tx1"/>
                </a:solidFill>
              </a:rPr>
              <a:t> 35 (</a:t>
            </a:r>
            <a:r>
              <a:rPr lang="sv-SE" sz="2800" dirty="0" err="1">
                <a:solidFill>
                  <a:schemeClr val="tx1"/>
                </a:solidFill>
              </a:rPr>
              <a:t>First</a:t>
            </a:r>
            <a:r>
              <a:rPr lang="sv-SE" sz="2800" dirty="0">
                <a:solidFill>
                  <a:schemeClr val="tx1"/>
                </a:solidFill>
              </a:rPr>
              <a:t> </a:t>
            </a:r>
            <a:r>
              <a:rPr lang="sv-SE" sz="2800" dirty="0" err="1">
                <a:solidFill>
                  <a:schemeClr val="tx1"/>
                </a:solidFill>
              </a:rPr>
              <a:t>course</a:t>
            </a:r>
            <a:r>
              <a:rPr lang="sv-SE" sz="2800" dirty="0">
                <a:solidFill>
                  <a:schemeClr val="tx1"/>
                </a:solidFill>
              </a:rPr>
              <a:t> </a:t>
            </a:r>
            <a:r>
              <a:rPr lang="sv-SE" sz="2800" dirty="0" err="1">
                <a:solidFill>
                  <a:schemeClr val="tx1"/>
                </a:solidFill>
              </a:rPr>
              <a:t>week</a:t>
            </a:r>
            <a:r>
              <a:rPr lang="sv-SE" sz="2800" dirty="0">
                <a:solidFill>
                  <a:schemeClr val="tx1"/>
                </a:solidFill>
              </a:rPr>
              <a:t>)</a:t>
            </a:r>
          </a:p>
        </p:txBody>
      </p:sp>
      <p:sp>
        <p:nvSpPr>
          <p:cNvPr id="3" name="Platshållare för text 2"/>
          <p:cNvSpPr>
            <a:spLocks noGrp="1"/>
          </p:cNvSpPr>
          <p:nvPr>
            <p:ph type="body" sz="quarter" idx="10"/>
          </p:nvPr>
        </p:nvSpPr>
        <p:spPr>
          <a:xfrm>
            <a:off x="683568" y="1772816"/>
            <a:ext cx="7488237" cy="2808287"/>
          </a:xfrm>
        </p:spPr>
        <p:txBody>
          <a:bodyPr/>
          <a:lstStyle/>
          <a:p>
            <a:pPr>
              <a:buNone/>
            </a:pPr>
            <a:r>
              <a:rPr lang="sv-SE" b="1" dirty="0" err="1"/>
              <a:t>Wednesday</a:t>
            </a:r>
            <a:r>
              <a:rPr lang="sv-SE" b="1" dirty="0"/>
              <a:t>: Course </a:t>
            </a:r>
            <a:r>
              <a:rPr lang="sv-SE" b="1" dirty="0" err="1"/>
              <a:t>introduction</a:t>
            </a:r>
            <a:endParaRPr lang="sv-SE" b="1" dirty="0"/>
          </a:p>
          <a:p>
            <a:pPr>
              <a:buNone/>
            </a:pPr>
            <a:endParaRPr lang="sv-SE" b="1" dirty="0"/>
          </a:p>
          <a:p>
            <a:pPr>
              <a:buNone/>
            </a:pPr>
            <a:r>
              <a:rPr lang="sv-SE" b="1" dirty="0" err="1"/>
              <a:t>Thursday</a:t>
            </a:r>
            <a:r>
              <a:rPr lang="sv-SE" b="1" dirty="0"/>
              <a:t> or </a:t>
            </a:r>
            <a:r>
              <a:rPr lang="sv-SE" b="1" dirty="0" err="1"/>
              <a:t>Friday</a:t>
            </a:r>
            <a:r>
              <a:rPr lang="sv-SE" b="1" dirty="0"/>
              <a:t>: </a:t>
            </a:r>
            <a:r>
              <a:rPr lang="sv-SE" b="1" dirty="0" err="1"/>
              <a:t>Subject</a:t>
            </a:r>
            <a:r>
              <a:rPr lang="sv-SE" b="1" dirty="0"/>
              <a:t> </a:t>
            </a:r>
            <a:r>
              <a:rPr lang="sv-SE" b="1" dirty="0" err="1"/>
              <a:t>teachers</a:t>
            </a:r>
            <a:r>
              <a:rPr lang="sv-SE" b="1" dirty="0"/>
              <a:t> show </a:t>
            </a:r>
            <a:r>
              <a:rPr lang="sv-SE" b="1" dirty="0" err="1"/>
              <a:t>methods</a:t>
            </a:r>
            <a:r>
              <a:rPr lang="sv-SE" b="1" dirty="0"/>
              <a:t> and </a:t>
            </a:r>
            <a:r>
              <a:rPr lang="sv-SE" b="1" dirty="0" err="1"/>
              <a:t>tools</a:t>
            </a:r>
            <a:r>
              <a:rPr lang="sv-SE" dirty="0"/>
              <a:t>.</a:t>
            </a:r>
          </a:p>
          <a:p>
            <a:r>
              <a:rPr lang="sv-SE" dirty="0" err="1"/>
              <a:t>Prepare</a:t>
            </a:r>
            <a:r>
              <a:rPr lang="sv-SE" dirty="0"/>
              <a:t> </a:t>
            </a:r>
            <a:r>
              <a:rPr lang="sv-SE" dirty="0" err="1"/>
              <a:t>your</a:t>
            </a:r>
            <a:r>
              <a:rPr lang="sv-SE" dirty="0"/>
              <a:t> problem </a:t>
            </a:r>
            <a:r>
              <a:rPr lang="sv-SE" dirty="0" err="1"/>
              <a:t>analysis</a:t>
            </a:r>
            <a:r>
              <a:rPr lang="sv-SE" dirty="0"/>
              <a:t>. </a:t>
            </a:r>
          </a:p>
          <a:p>
            <a:r>
              <a:rPr lang="sv-SE" dirty="0" err="1"/>
              <a:t>Agree</a:t>
            </a:r>
            <a:r>
              <a:rPr lang="sv-SE" dirty="0"/>
              <a:t> on </a:t>
            </a:r>
            <a:r>
              <a:rPr lang="sv-SE" dirty="0" err="1"/>
              <a:t>project</a:t>
            </a:r>
            <a:r>
              <a:rPr lang="sv-SE" dirty="0"/>
              <a:t> </a:t>
            </a:r>
            <a:r>
              <a:rPr lang="sv-SE" dirty="0" err="1"/>
              <a:t>methods</a:t>
            </a:r>
            <a:r>
              <a:rPr lang="sv-SE" dirty="0"/>
              <a:t> and system </a:t>
            </a:r>
            <a:r>
              <a:rPr lang="sv-SE" dirty="0" err="1"/>
              <a:t>development</a:t>
            </a:r>
            <a:r>
              <a:rPr lang="sv-SE" dirty="0"/>
              <a:t> </a:t>
            </a:r>
            <a:r>
              <a:rPr lang="sv-SE" dirty="0" err="1"/>
              <a:t>methods</a:t>
            </a:r>
            <a:r>
              <a:rPr lang="sv-SE" dirty="0"/>
              <a:t>.</a:t>
            </a:r>
          </a:p>
          <a:p>
            <a:endParaRPr lang="sv-SE" dirty="0"/>
          </a:p>
        </p:txBody>
      </p:sp>
    </p:spTree>
    <p:extLst>
      <p:ext uri="{BB962C8B-B14F-4D97-AF65-F5344CB8AC3E}">
        <p14:creationId xmlns:p14="http://schemas.microsoft.com/office/powerpoint/2010/main" val="39498227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z="2800" dirty="0" err="1">
                <a:solidFill>
                  <a:schemeClr val="tx1"/>
                </a:solidFill>
              </a:rPr>
              <a:t>Week</a:t>
            </a:r>
            <a:r>
              <a:rPr lang="sv-SE" sz="2800" dirty="0">
                <a:solidFill>
                  <a:schemeClr val="tx1"/>
                </a:solidFill>
              </a:rPr>
              <a:t> 36 (Second </a:t>
            </a:r>
            <a:r>
              <a:rPr lang="sv-SE" sz="2800" dirty="0" err="1">
                <a:solidFill>
                  <a:schemeClr val="tx1"/>
                </a:solidFill>
              </a:rPr>
              <a:t>course</a:t>
            </a:r>
            <a:r>
              <a:rPr lang="sv-SE" sz="2800" dirty="0">
                <a:solidFill>
                  <a:schemeClr val="tx1"/>
                </a:solidFill>
              </a:rPr>
              <a:t> </a:t>
            </a:r>
            <a:r>
              <a:rPr lang="sv-SE" sz="2800" dirty="0" err="1">
                <a:solidFill>
                  <a:schemeClr val="tx1"/>
                </a:solidFill>
              </a:rPr>
              <a:t>week</a:t>
            </a:r>
            <a:r>
              <a:rPr lang="sv-SE" sz="2800" dirty="0">
                <a:solidFill>
                  <a:schemeClr val="tx1"/>
                </a:solidFill>
              </a:rPr>
              <a:t>)</a:t>
            </a:r>
          </a:p>
        </p:txBody>
      </p:sp>
      <p:sp>
        <p:nvSpPr>
          <p:cNvPr id="3" name="Platshållare för text 2"/>
          <p:cNvSpPr>
            <a:spLocks noGrp="1"/>
          </p:cNvSpPr>
          <p:nvPr>
            <p:ph type="body" sz="quarter" idx="10"/>
          </p:nvPr>
        </p:nvSpPr>
        <p:spPr>
          <a:xfrm>
            <a:off x="683568" y="1772816"/>
            <a:ext cx="7488237" cy="2808287"/>
          </a:xfrm>
        </p:spPr>
        <p:txBody>
          <a:bodyPr/>
          <a:lstStyle/>
          <a:p>
            <a:pPr>
              <a:buNone/>
            </a:pPr>
            <a:r>
              <a:rPr lang="sv-SE" b="1" dirty="0"/>
              <a:t>Course </a:t>
            </a:r>
            <a:r>
              <a:rPr lang="sv-SE" b="1" dirty="0" err="1"/>
              <a:t>introduction</a:t>
            </a:r>
            <a:endParaRPr lang="sv-SE" b="1" dirty="0"/>
          </a:p>
          <a:p>
            <a:pPr>
              <a:buNone/>
            </a:pPr>
            <a:endParaRPr lang="sv-SE" b="1" dirty="0"/>
          </a:p>
          <a:p>
            <a:pPr>
              <a:buNone/>
            </a:pPr>
            <a:r>
              <a:rPr lang="sv-SE" b="1" dirty="0" err="1"/>
              <a:t>Monday</a:t>
            </a:r>
            <a:r>
              <a:rPr lang="sv-SE" b="1" dirty="0"/>
              <a:t>: First </a:t>
            </a:r>
            <a:r>
              <a:rPr lang="sv-SE" b="1" dirty="0" err="1"/>
              <a:t>company</a:t>
            </a:r>
            <a:r>
              <a:rPr lang="sv-SE" b="1" dirty="0"/>
              <a:t> visit</a:t>
            </a:r>
            <a:r>
              <a:rPr lang="sv-SE" dirty="0"/>
              <a:t> </a:t>
            </a:r>
          </a:p>
          <a:p>
            <a:r>
              <a:rPr lang="sv-SE" dirty="0"/>
              <a:t>Try to </a:t>
            </a:r>
            <a:r>
              <a:rPr lang="sv-SE" dirty="0" err="1"/>
              <a:t>sign</a:t>
            </a:r>
            <a:r>
              <a:rPr lang="sv-SE" dirty="0"/>
              <a:t> IP </a:t>
            </a:r>
            <a:r>
              <a:rPr lang="sv-SE" dirty="0" err="1"/>
              <a:t>agreement</a:t>
            </a:r>
            <a:r>
              <a:rPr lang="sv-SE" dirty="0"/>
              <a:t>. (Show copy to Magnus. </a:t>
            </a:r>
            <a:r>
              <a:rPr lang="sv-SE" dirty="0" err="1"/>
              <a:t>Avoid</a:t>
            </a:r>
            <a:r>
              <a:rPr lang="sv-SE" dirty="0"/>
              <a:t> </a:t>
            </a:r>
            <a:r>
              <a:rPr lang="sv-SE" dirty="0" err="1"/>
              <a:t>showing</a:t>
            </a:r>
            <a:r>
              <a:rPr lang="sv-SE" dirty="0"/>
              <a:t> </a:t>
            </a:r>
            <a:r>
              <a:rPr lang="sv-SE" dirty="0" err="1"/>
              <a:t>results</a:t>
            </a:r>
            <a:r>
              <a:rPr lang="sv-SE" dirty="0"/>
              <a:t> to </a:t>
            </a:r>
            <a:r>
              <a:rPr lang="sv-SE" dirty="0" err="1"/>
              <a:t>company</a:t>
            </a:r>
            <a:r>
              <a:rPr lang="sv-SE" dirty="0"/>
              <a:t> </a:t>
            </a:r>
            <a:r>
              <a:rPr lang="sv-SE" dirty="0" err="1"/>
              <a:t>before</a:t>
            </a:r>
            <a:r>
              <a:rPr lang="sv-SE" dirty="0"/>
              <a:t> </a:t>
            </a:r>
            <a:r>
              <a:rPr lang="sv-SE" dirty="0" err="1"/>
              <a:t>agreement</a:t>
            </a:r>
            <a:r>
              <a:rPr lang="sv-SE" dirty="0"/>
              <a:t> is </a:t>
            </a:r>
            <a:r>
              <a:rPr lang="sv-SE" dirty="0" err="1"/>
              <a:t>signed</a:t>
            </a:r>
            <a:r>
              <a:rPr lang="sv-SE" dirty="0"/>
              <a:t>)</a:t>
            </a:r>
          </a:p>
          <a:p>
            <a:r>
              <a:rPr lang="sv-SE" dirty="0"/>
              <a:t>The </a:t>
            </a:r>
            <a:r>
              <a:rPr lang="sv-SE" dirty="0" err="1"/>
              <a:t>company</a:t>
            </a:r>
            <a:r>
              <a:rPr lang="sv-SE" dirty="0"/>
              <a:t> presents </a:t>
            </a:r>
            <a:r>
              <a:rPr lang="sv-SE" dirty="0" err="1"/>
              <a:t>their</a:t>
            </a:r>
            <a:r>
              <a:rPr lang="sv-SE" dirty="0"/>
              <a:t> </a:t>
            </a:r>
            <a:r>
              <a:rPr lang="sv-SE" dirty="0" err="1"/>
              <a:t>organization</a:t>
            </a:r>
            <a:r>
              <a:rPr lang="sv-SE" dirty="0"/>
              <a:t> and problem.</a:t>
            </a:r>
          </a:p>
          <a:p>
            <a:r>
              <a:rPr lang="sv-SE" dirty="0"/>
              <a:t>Start </a:t>
            </a:r>
            <a:r>
              <a:rPr lang="sv-SE" dirty="0" err="1"/>
              <a:t>carrying</a:t>
            </a:r>
            <a:r>
              <a:rPr lang="sv-SE" dirty="0"/>
              <a:t> </a:t>
            </a:r>
            <a:r>
              <a:rPr lang="sv-SE" dirty="0" err="1"/>
              <a:t>out</a:t>
            </a:r>
            <a:r>
              <a:rPr lang="sv-SE" dirty="0"/>
              <a:t> </a:t>
            </a:r>
            <a:r>
              <a:rPr lang="sv-SE" dirty="0" err="1"/>
              <a:t>requirement</a:t>
            </a:r>
            <a:r>
              <a:rPr lang="sv-SE" dirty="0"/>
              <a:t>/problem </a:t>
            </a:r>
            <a:r>
              <a:rPr lang="sv-SE" dirty="0" err="1"/>
              <a:t>analysis</a:t>
            </a:r>
            <a:r>
              <a:rPr lang="sv-SE" dirty="0"/>
              <a:t>. </a:t>
            </a:r>
          </a:p>
          <a:p>
            <a:r>
              <a:rPr lang="sv-SE" dirty="0"/>
              <a:t>Start </a:t>
            </a:r>
            <a:r>
              <a:rPr lang="sv-SE" dirty="0" err="1"/>
              <a:t>identifying</a:t>
            </a:r>
            <a:r>
              <a:rPr lang="sv-SE" dirty="0"/>
              <a:t> potential </a:t>
            </a:r>
            <a:r>
              <a:rPr lang="sv-SE" dirty="0" err="1"/>
              <a:t>competitors</a:t>
            </a:r>
            <a:endParaRPr lang="sv-SE" dirty="0"/>
          </a:p>
        </p:txBody>
      </p:sp>
    </p:spTree>
    <p:extLst>
      <p:ext uri="{BB962C8B-B14F-4D97-AF65-F5344CB8AC3E}">
        <p14:creationId xmlns:p14="http://schemas.microsoft.com/office/powerpoint/2010/main" val="42346983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611560" y="836712"/>
            <a:ext cx="7848872" cy="432048"/>
          </a:xfrm>
        </p:spPr>
        <p:txBody>
          <a:bodyPr/>
          <a:lstStyle/>
          <a:p>
            <a:r>
              <a:rPr lang="sv-SE" sz="2800" dirty="0" err="1">
                <a:solidFill>
                  <a:schemeClr val="tx1"/>
                </a:solidFill>
              </a:rPr>
              <a:t>Week</a:t>
            </a:r>
            <a:r>
              <a:rPr lang="sv-SE" sz="2800" dirty="0">
                <a:solidFill>
                  <a:schemeClr val="tx1"/>
                </a:solidFill>
              </a:rPr>
              <a:t> 36-37: Innovation coaching</a:t>
            </a:r>
          </a:p>
        </p:txBody>
      </p:sp>
      <p:sp>
        <p:nvSpPr>
          <p:cNvPr id="3" name="Platshållare för text 2"/>
          <p:cNvSpPr>
            <a:spLocks noGrp="1"/>
          </p:cNvSpPr>
          <p:nvPr>
            <p:ph type="body" sz="quarter" idx="10"/>
          </p:nvPr>
        </p:nvSpPr>
        <p:spPr>
          <a:xfrm>
            <a:off x="539552" y="1484784"/>
            <a:ext cx="7488237" cy="2808287"/>
          </a:xfrm>
        </p:spPr>
        <p:txBody>
          <a:bodyPr/>
          <a:lstStyle/>
          <a:p>
            <a:pPr>
              <a:buNone/>
            </a:pPr>
            <a:r>
              <a:rPr lang="sv-SE" dirty="0"/>
              <a:t>Three </a:t>
            </a:r>
            <a:r>
              <a:rPr lang="sv-SE" dirty="0" err="1"/>
              <a:t>day</a:t>
            </a:r>
            <a:r>
              <a:rPr lang="sv-SE" dirty="0"/>
              <a:t> innovation </a:t>
            </a:r>
            <a:r>
              <a:rPr lang="sv-SE" dirty="0" err="1"/>
              <a:t>exercise</a:t>
            </a:r>
            <a:r>
              <a:rPr lang="sv-SE" dirty="0"/>
              <a:t> </a:t>
            </a:r>
            <a:r>
              <a:rPr lang="sv-SE" dirty="0" err="1"/>
              <a:t>with</a:t>
            </a:r>
            <a:r>
              <a:rPr lang="sv-SE" dirty="0"/>
              <a:t> Christoph and Karolina. </a:t>
            </a:r>
            <a:endParaRPr lang="sv-SE" b="1" dirty="0"/>
          </a:p>
          <a:p>
            <a:pPr>
              <a:buNone/>
            </a:pPr>
            <a:r>
              <a:rPr lang="sv-SE" b="1" dirty="0"/>
              <a:t>Preparation: </a:t>
            </a:r>
            <a:r>
              <a:rPr lang="sv-SE" dirty="0" err="1"/>
              <a:t>Identify</a:t>
            </a:r>
            <a:r>
              <a:rPr lang="sv-SE" dirty="0"/>
              <a:t> </a:t>
            </a:r>
            <a:r>
              <a:rPr lang="sv-SE" dirty="0" err="1"/>
              <a:t>possible</a:t>
            </a:r>
            <a:r>
              <a:rPr lang="sv-SE" dirty="0"/>
              <a:t> </a:t>
            </a:r>
            <a:r>
              <a:rPr lang="sv-SE" dirty="0" err="1"/>
              <a:t>competitors</a:t>
            </a:r>
            <a:r>
              <a:rPr lang="sv-SE" dirty="0"/>
              <a:t> and alternative solutions </a:t>
            </a:r>
            <a:r>
              <a:rPr lang="sv-SE" dirty="0" err="1"/>
              <a:t>before</a:t>
            </a:r>
            <a:r>
              <a:rPr lang="sv-SE" dirty="0"/>
              <a:t> this </a:t>
            </a:r>
            <a:r>
              <a:rPr lang="sv-SE" dirty="0" err="1"/>
              <a:t>exercise</a:t>
            </a:r>
            <a:r>
              <a:rPr lang="sv-SE" dirty="0"/>
              <a:t>.</a:t>
            </a:r>
            <a:endParaRPr lang="sv-SE" b="1" dirty="0"/>
          </a:p>
          <a:p>
            <a:pPr>
              <a:buNone/>
            </a:pPr>
            <a:r>
              <a:rPr lang="sv-SE" b="1" dirty="0" err="1"/>
              <a:t>Content</a:t>
            </a:r>
            <a:r>
              <a:rPr lang="sv-SE" b="1" dirty="0"/>
              <a:t>: </a:t>
            </a:r>
          </a:p>
          <a:p>
            <a:r>
              <a:rPr lang="sv-SE" b="1" dirty="0"/>
              <a:t>Team </a:t>
            </a:r>
            <a:r>
              <a:rPr lang="sv-SE" b="1" dirty="0" err="1"/>
              <a:t>work</a:t>
            </a:r>
            <a:r>
              <a:rPr lang="sv-SE" b="1" dirty="0"/>
              <a:t> </a:t>
            </a:r>
            <a:r>
              <a:rPr lang="sv-SE" b="1" dirty="0" err="1"/>
              <a:t>processes</a:t>
            </a:r>
            <a:endParaRPr lang="sv-SE" b="1" dirty="0"/>
          </a:p>
          <a:p>
            <a:r>
              <a:rPr lang="sv-SE" b="1" dirty="0" err="1"/>
              <a:t>Creative</a:t>
            </a:r>
            <a:r>
              <a:rPr lang="sv-SE" b="1" dirty="0"/>
              <a:t> </a:t>
            </a:r>
            <a:r>
              <a:rPr lang="sv-SE" b="1" dirty="0" err="1"/>
              <a:t>idea</a:t>
            </a:r>
            <a:r>
              <a:rPr lang="sv-SE" b="1" dirty="0"/>
              <a:t> </a:t>
            </a:r>
            <a:r>
              <a:rPr lang="sv-SE" b="1" dirty="0" err="1"/>
              <a:t>development</a:t>
            </a:r>
            <a:endParaRPr lang="sv-SE" b="1" dirty="0"/>
          </a:p>
          <a:p>
            <a:r>
              <a:rPr lang="sv-SE" b="1" dirty="0"/>
              <a:t>NABC </a:t>
            </a:r>
            <a:r>
              <a:rPr lang="sv-SE" b="1" dirty="0" err="1"/>
              <a:t>model</a:t>
            </a:r>
            <a:r>
              <a:rPr lang="sv-SE" b="1" dirty="0"/>
              <a:t> </a:t>
            </a:r>
            <a:r>
              <a:rPr lang="sv-SE" dirty="0"/>
              <a:t>(</a:t>
            </a:r>
            <a:r>
              <a:rPr lang="sv-SE" dirty="0" err="1"/>
              <a:t>Need</a:t>
            </a:r>
            <a:r>
              <a:rPr lang="sv-SE" dirty="0"/>
              <a:t>, Approach, Benefit, </a:t>
            </a:r>
            <a:r>
              <a:rPr lang="sv-SE" dirty="0" err="1"/>
              <a:t>Cost</a:t>
            </a:r>
            <a:r>
              <a:rPr lang="sv-SE" dirty="0"/>
              <a:t>)</a:t>
            </a:r>
          </a:p>
          <a:p>
            <a:r>
              <a:rPr lang="sv-SE" b="1" dirty="0" err="1"/>
              <a:t>Practice</a:t>
            </a:r>
            <a:r>
              <a:rPr lang="sv-SE" b="1" dirty="0"/>
              <a:t> pitch presentation </a:t>
            </a:r>
            <a:r>
              <a:rPr lang="sv-SE" b="1" dirty="0" err="1"/>
              <a:t>skills</a:t>
            </a:r>
            <a:endParaRPr lang="sv-SE" b="1" dirty="0"/>
          </a:p>
          <a:p>
            <a:pPr>
              <a:buNone/>
            </a:pPr>
            <a:endParaRPr lang="sv-SE" b="1" dirty="0"/>
          </a:p>
          <a:p>
            <a:pPr>
              <a:buNone/>
            </a:pPr>
            <a:r>
              <a:rPr lang="sv-SE" dirty="0"/>
              <a:t>Present </a:t>
            </a:r>
            <a:r>
              <a:rPr lang="sv-SE" dirty="0" err="1"/>
              <a:t>first</a:t>
            </a:r>
            <a:r>
              <a:rPr lang="sv-SE" dirty="0"/>
              <a:t> NABC pitch suggestion for supervisors.</a:t>
            </a:r>
          </a:p>
        </p:txBody>
      </p:sp>
    </p:spTree>
    <p:extLst>
      <p:ext uri="{BB962C8B-B14F-4D97-AF65-F5344CB8AC3E}">
        <p14:creationId xmlns:p14="http://schemas.microsoft.com/office/powerpoint/2010/main" val="3123137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395536" y="553376"/>
            <a:ext cx="7848872" cy="432048"/>
          </a:xfrm>
        </p:spPr>
        <p:txBody>
          <a:bodyPr anchor="t">
            <a:noAutofit/>
          </a:bodyPr>
          <a:lstStyle/>
          <a:p>
            <a:r>
              <a:rPr lang="sv-SE" sz="2800" dirty="0" err="1">
                <a:solidFill>
                  <a:schemeClr val="tx1"/>
                </a:solidFill>
              </a:rPr>
              <a:t>Week</a:t>
            </a:r>
            <a:r>
              <a:rPr lang="sv-SE" sz="2800" dirty="0">
                <a:solidFill>
                  <a:schemeClr val="tx1"/>
                </a:solidFill>
              </a:rPr>
              <a:t> 37: Project plan</a:t>
            </a:r>
          </a:p>
        </p:txBody>
      </p:sp>
      <p:sp>
        <p:nvSpPr>
          <p:cNvPr id="3" name="Platshållare för text 2"/>
          <p:cNvSpPr>
            <a:spLocks noGrp="1"/>
          </p:cNvSpPr>
          <p:nvPr>
            <p:ph type="body" sz="quarter" idx="10"/>
          </p:nvPr>
        </p:nvSpPr>
        <p:spPr>
          <a:xfrm>
            <a:off x="395536" y="1192056"/>
            <a:ext cx="8352927" cy="4896544"/>
          </a:xfrm>
        </p:spPr>
        <p:txBody>
          <a:bodyPr/>
          <a:lstStyle/>
          <a:p>
            <a:r>
              <a:rPr lang="sv-SE" dirty="0"/>
              <a:t>Present and </a:t>
            </a:r>
            <a:r>
              <a:rPr lang="sv-SE" dirty="0" err="1"/>
              <a:t>provide</a:t>
            </a:r>
            <a:r>
              <a:rPr lang="sv-SE" dirty="0"/>
              <a:t> a </a:t>
            </a:r>
            <a:r>
              <a:rPr lang="sv-SE" dirty="0" err="1"/>
              <a:t>written</a:t>
            </a:r>
            <a:r>
              <a:rPr lang="sv-SE" dirty="0"/>
              <a:t> </a:t>
            </a:r>
            <a:r>
              <a:rPr lang="sv-SE" dirty="0" err="1"/>
              <a:t>project</a:t>
            </a:r>
            <a:r>
              <a:rPr lang="sv-SE" dirty="0"/>
              <a:t> plan </a:t>
            </a:r>
            <a:r>
              <a:rPr lang="sv-SE" dirty="0" err="1"/>
              <a:t>including</a:t>
            </a:r>
            <a:r>
              <a:rPr lang="sv-SE" dirty="0"/>
              <a:t> the </a:t>
            </a:r>
            <a:r>
              <a:rPr lang="sv-SE" dirty="0" err="1"/>
              <a:t>following</a:t>
            </a:r>
            <a:r>
              <a:rPr lang="sv-SE" dirty="0"/>
              <a:t>:</a:t>
            </a:r>
          </a:p>
          <a:p>
            <a:pPr lvl="1"/>
            <a:r>
              <a:rPr lang="sv-SE" sz="1800" dirty="0"/>
              <a:t>Problem definition: Overall </a:t>
            </a:r>
            <a:r>
              <a:rPr lang="sv-SE" sz="1800" dirty="0" err="1"/>
              <a:t>aim</a:t>
            </a:r>
            <a:r>
              <a:rPr lang="sv-SE" sz="1800" dirty="0"/>
              <a:t>/</a:t>
            </a:r>
            <a:r>
              <a:rPr lang="sv-SE" sz="1800" dirty="0" err="1"/>
              <a:t>company</a:t>
            </a:r>
            <a:r>
              <a:rPr lang="sv-SE" sz="1800" dirty="0"/>
              <a:t> </a:t>
            </a:r>
            <a:r>
              <a:rPr lang="sv-SE" sz="1800" dirty="0" err="1"/>
              <a:t>need</a:t>
            </a:r>
            <a:r>
              <a:rPr lang="sv-SE" sz="1800" dirty="0"/>
              <a:t>/market </a:t>
            </a:r>
            <a:r>
              <a:rPr lang="sv-SE" sz="1800" dirty="0" err="1"/>
              <a:t>need</a:t>
            </a:r>
            <a:endParaRPr lang="sv-SE" sz="1800" dirty="0"/>
          </a:p>
          <a:p>
            <a:pPr lvl="1"/>
            <a:r>
              <a:rPr lang="sv-SE" sz="1800" dirty="0" err="1"/>
              <a:t>Measurable</a:t>
            </a:r>
            <a:r>
              <a:rPr lang="sv-SE" sz="1800" dirty="0"/>
              <a:t> </a:t>
            </a:r>
            <a:r>
              <a:rPr lang="sv-SE" sz="1800" dirty="0" err="1"/>
              <a:t>goals</a:t>
            </a:r>
            <a:r>
              <a:rPr lang="sv-SE" sz="1800" dirty="0"/>
              <a:t> (</a:t>
            </a:r>
            <a:r>
              <a:rPr lang="sv-SE" sz="1800" dirty="0" err="1"/>
              <a:t>e.g</a:t>
            </a:r>
            <a:r>
              <a:rPr lang="sv-SE" sz="1800" dirty="0"/>
              <a:t>. </a:t>
            </a:r>
            <a:r>
              <a:rPr lang="sv-SE" sz="1800" dirty="0" err="1"/>
              <a:t>some</a:t>
            </a:r>
            <a:r>
              <a:rPr lang="sv-SE" sz="1800" dirty="0"/>
              <a:t> </a:t>
            </a:r>
            <a:r>
              <a:rPr lang="sv-SE" sz="1800" dirty="0" err="1"/>
              <a:t>performance</a:t>
            </a:r>
            <a:r>
              <a:rPr lang="sv-SE" sz="1800" dirty="0"/>
              <a:t> </a:t>
            </a:r>
            <a:r>
              <a:rPr lang="sv-SE" sz="1800" dirty="0" err="1"/>
              <a:t>measure</a:t>
            </a:r>
            <a:r>
              <a:rPr lang="sv-SE" sz="1800" dirty="0"/>
              <a:t>)</a:t>
            </a:r>
          </a:p>
          <a:p>
            <a:pPr lvl="1"/>
            <a:r>
              <a:rPr lang="sv-SE" sz="1800" dirty="0" err="1"/>
              <a:t>Suggested</a:t>
            </a:r>
            <a:r>
              <a:rPr lang="sv-SE" sz="1800" dirty="0"/>
              <a:t> </a:t>
            </a:r>
            <a:r>
              <a:rPr lang="sv-SE" sz="1800" dirty="0" err="1"/>
              <a:t>prototype</a:t>
            </a:r>
            <a:r>
              <a:rPr lang="sv-SE" sz="1800" dirty="0"/>
              <a:t> (block </a:t>
            </a:r>
            <a:r>
              <a:rPr lang="sv-SE" sz="1800" dirty="0" err="1"/>
              <a:t>chart</a:t>
            </a:r>
            <a:r>
              <a:rPr lang="sv-SE" sz="1800" dirty="0"/>
              <a:t>/</a:t>
            </a:r>
            <a:r>
              <a:rPr lang="sv-SE" sz="1800" dirty="0" err="1"/>
              <a:t>component</a:t>
            </a:r>
            <a:r>
              <a:rPr lang="sv-SE" sz="1800" dirty="0"/>
              <a:t> diagram)</a:t>
            </a:r>
          </a:p>
          <a:p>
            <a:pPr lvl="1"/>
            <a:r>
              <a:rPr lang="sv-SE" sz="1800" dirty="0"/>
              <a:t>Division </a:t>
            </a:r>
            <a:r>
              <a:rPr lang="sv-SE" sz="1800" dirty="0" err="1"/>
              <a:t>of</a:t>
            </a:r>
            <a:r>
              <a:rPr lang="sv-SE" sz="1800" dirty="0"/>
              <a:t> </a:t>
            </a:r>
            <a:r>
              <a:rPr lang="sv-SE" sz="1800" dirty="0" err="1"/>
              <a:t>labour</a:t>
            </a:r>
            <a:r>
              <a:rPr lang="sv-SE" sz="1800" dirty="0"/>
              <a:t> / </a:t>
            </a:r>
            <a:r>
              <a:rPr lang="sv-SE" sz="1800" dirty="0" err="1"/>
              <a:t>roles</a:t>
            </a:r>
            <a:r>
              <a:rPr lang="sv-SE" sz="1800" dirty="0"/>
              <a:t> in the </a:t>
            </a:r>
            <a:r>
              <a:rPr lang="sv-SE" sz="1800" dirty="0" err="1"/>
              <a:t>group</a:t>
            </a:r>
            <a:endParaRPr lang="sv-SE" sz="1800" dirty="0"/>
          </a:p>
          <a:p>
            <a:pPr lvl="1"/>
            <a:r>
              <a:rPr lang="sv-SE" sz="1800" dirty="0"/>
              <a:t>A </a:t>
            </a:r>
            <a:r>
              <a:rPr lang="sv-SE" sz="1800" dirty="0" err="1"/>
              <a:t>time</a:t>
            </a:r>
            <a:r>
              <a:rPr lang="sv-SE" sz="1800" dirty="0"/>
              <a:t> </a:t>
            </a:r>
            <a:r>
              <a:rPr lang="sv-SE" sz="1800" dirty="0" err="1"/>
              <a:t>schedule</a:t>
            </a:r>
            <a:r>
              <a:rPr lang="sv-SE" sz="1800" dirty="0"/>
              <a:t> </a:t>
            </a:r>
            <a:r>
              <a:rPr lang="sv-SE" sz="1800" dirty="0" err="1"/>
              <a:t>with</a:t>
            </a:r>
            <a:r>
              <a:rPr lang="sv-SE" sz="1800" dirty="0"/>
              <a:t> </a:t>
            </a:r>
            <a:r>
              <a:rPr lang="sv-SE" sz="1800" dirty="0" err="1"/>
              <a:t>activities</a:t>
            </a:r>
            <a:r>
              <a:rPr lang="sv-SE" sz="1800" dirty="0"/>
              <a:t> and the </a:t>
            </a:r>
            <a:r>
              <a:rPr lang="sv-SE" sz="1800" dirty="0" err="1"/>
              <a:t>time</a:t>
            </a:r>
            <a:r>
              <a:rPr lang="sv-SE" sz="1800" dirty="0"/>
              <a:t> </a:t>
            </a:r>
            <a:r>
              <a:rPr lang="sv-SE" sz="1800" dirty="0" err="1"/>
              <a:t>you</a:t>
            </a:r>
            <a:r>
              <a:rPr lang="sv-SE" sz="1800" dirty="0"/>
              <a:t> </a:t>
            </a:r>
            <a:r>
              <a:rPr lang="sv-SE" sz="1800" dirty="0" err="1"/>
              <a:t>estimate</a:t>
            </a:r>
            <a:r>
              <a:rPr lang="sv-SE" sz="1800" dirty="0"/>
              <a:t> for </a:t>
            </a:r>
            <a:r>
              <a:rPr lang="sv-SE" sz="1800" dirty="0" err="1"/>
              <a:t>each</a:t>
            </a:r>
            <a:r>
              <a:rPr lang="sv-SE" sz="1800" dirty="0"/>
              <a:t> </a:t>
            </a:r>
            <a:r>
              <a:rPr lang="sv-SE" sz="1800" dirty="0" err="1"/>
              <a:t>activity</a:t>
            </a:r>
            <a:endParaRPr lang="sv-SE" sz="1800" dirty="0"/>
          </a:p>
          <a:p>
            <a:pPr lvl="1"/>
            <a:r>
              <a:rPr lang="sv-SE" sz="1800" dirty="0"/>
              <a:t>Project </a:t>
            </a:r>
            <a:r>
              <a:rPr lang="sv-SE" sz="1800" dirty="0" err="1"/>
              <a:t>methods</a:t>
            </a:r>
            <a:r>
              <a:rPr lang="sv-SE" sz="1800" dirty="0"/>
              <a:t> and </a:t>
            </a:r>
            <a:r>
              <a:rPr lang="sv-SE" sz="1800" dirty="0" err="1"/>
              <a:t>development</a:t>
            </a:r>
            <a:r>
              <a:rPr lang="sv-SE" sz="1800" dirty="0"/>
              <a:t> </a:t>
            </a:r>
            <a:r>
              <a:rPr lang="sv-SE" sz="1800" dirty="0" err="1"/>
              <a:t>tools</a:t>
            </a:r>
            <a:r>
              <a:rPr lang="sv-SE" sz="1800" dirty="0"/>
              <a:t> </a:t>
            </a:r>
            <a:r>
              <a:rPr lang="sv-SE" sz="1800" dirty="0" err="1"/>
              <a:t>you</a:t>
            </a:r>
            <a:r>
              <a:rPr lang="sv-SE" sz="1800" dirty="0"/>
              <a:t> </a:t>
            </a:r>
            <a:r>
              <a:rPr lang="sv-SE" sz="1800" dirty="0" err="1"/>
              <a:t>have</a:t>
            </a:r>
            <a:r>
              <a:rPr lang="sv-SE" sz="1800" dirty="0"/>
              <a:t> chosen</a:t>
            </a:r>
          </a:p>
          <a:p>
            <a:pPr lvl="1"/>
            <a:r>
              <a:rPr lang="sv-SE" sz="1800" dirty="0" err="1"/>
              <a:t>Perhaps</a:t>
            </a:r>
            <a:r>
              <a:rPr lang="sv-SE" sz="1800" dirty="0"/>
              <a:t> a </a:t>
            </a:r>
            <a:r>
              <a:rPr lang="sv-SE" sz="1800" dirty="0" err="1"/>
              <a:t>project</a:t>
            </a:r>
            <a:r>
              <a:rPr lang="sv-SE" sz="1800" dirty="0"/>
              <a:t> risk </a:t>
            </a:r>
            <a:r>
              <a:rPr lang="sv-SE" sz="1800" dirty="0" err="1"/>
              <a:t>analysis</a:t>
            </a:r>
            <a:endParaRPr lang="sv-SE" sz="1800" dirty="0"/>
          </a:p>
          <a:p>
            <a:r>
              <a:rPr lang="sv-SE" dirty="0"/>
              <a:t>The </a:t>
            </a:r>
            <a:r>
              <a:rPr lang="sv-SE" dirty="0" err="1"/>
              <a:t>project</a:t>
            </a:r>
            <a:r>
              <a:rPr lang="sv-SE" dirty="0"/>
              <a:t> plan </a:t>
            </a:r>
            <a:r>
              <a:rPr lang="sv-SE" dirty="0" err="1"/>
              <a:t>corresponds</a:t>
            </a:r>
            <a:r>
              <a:rPr lang="sv-SE" dirty="0"/>
              <a:t> to </a:t>
            </a:r>
            <a:r>
              <a:rPr lang="sv-SE" dirty="0" err="1"/>
              <a:t>chapter</a:t>
            </a:r>
            <a:r>
              <a:rPr lang="sv-SE" dirty="0"/>
              <a:t> 1 (intro) and 3 (</a:t>
            </a:r>
            <a:r>
              <a:rPr lang="sv-SE" dirty="0" err="1"/>
              <a:t>method</a:t>
            </a:r>
            <a:r>
              <a:rPr lang="sv-SE" dirty="0"/>
              <a:t>) in the final </a:t>
            </a:r>
            <a:r>
              <a:rPr lang="sv-SE" dirty="0" err="1"/>
              <a:t>report</a:t>
            </a:r>
            <a:r>
              <a:rPr lang="sv-SE" dirty="0"/>
              <a:t>. </a:t>
            </a:r>
          </a:p>
          <a:p>
            <a:r>
              <a:rPr lang="sv-SE" dirty="0"/>
              <a:t>A final version </a:t>
            </a:r>
            <a:r>
              <a:rPr lang="sv-SE" dirty="0" err="1"/>
              <a:t>should</a:t>
            </a:r>
            <a:r>
              <a:rPr lang="sv-SE" dirty="0"/>
              <a:t> be </a:t>
            </a:r>
            <a:r>
              <a:rPr lang="sv-SE" dirty="0" err="1"/>
              <a:t>uploaded</a:t>
            </a:r>
            <a:r>
              <a:rPr lang="sv-SE" dirty="0"/>
              <a:t> in </a:t>
            </a:r>
            <a:r>
              <a:rPr lang="sv-SE" dirty="0" err="1"/>
              <a:t>your</a:t>
            </a:r>
            <a:r>
              <a:rPr lang="sv-SE" dirty="0"/>
              <a:t> forum </a:t>
            </a:r>
            <a:r>
              <a:rPr lang="sv-SE" dirty="0" err="1"/>
              <a:t>within</a:t>
            </a:r>
            <a:r>
              <a:rPr lang="sv-SE" dirty="0"/>
              <a:t> </a:t>
            </a:r>
            <a:r>
              <a:rPr lang="sv-SE" dirty="0" err="1"/>
              <a:t>one</a:t>
            </a:r>
            <a:r>
              <a:rPr lang="sv-SE" dirty="0"/>
              <a:t> </a:t>
            </a:r>
            <a:r>
              <a:rPr lang="sv-SE" dirty="0" err="1"/>
              <a:t>week</a:t>
            </a:r>
            <a:r>
              <a:rPr lang="sv-SE" dirty="0"/>
              <a:t> </a:t>
            </a:r>
            <a:r>
              <a:rPr lang="sv-SE" dirty="0" err="1"/>
              <a:t>after</a:t>
            </a:r>
            <a:r>
              <a:rPr lang="sv-SE" dirty="0"/>
              <a:t> the presentation, in </a:t>
            </a:r>
            <a:r>
              <a:rPr lang="sv-SE" dirty="0" err="1"/>
              <a:t>agreement</a:t>
            </a:r>
            <a:r>
              <a:rPr lang="sv-SE" dirty="0"/>
              <a:t> </a:t>
            </a:r>
            <a:r>
              <a:rPr lang="sv-SE" dirty="0" err="1"/>
              <a:t>with</a:t>
            </a:r>
            <a:r>
              <a:rPr lang="sv-SE" dirty="0"/>
              <a:t> the </a:t>
            </a:r>
            <a:r>
              <a:rPr lang="sv-SE" dirty="0" err="1"/>
              <a:t>company</a:t>
            </a:r>
            <a:r>
              <a:rPr lang="sv-SE" dirty="0"/>
              <a:t>.</a:t>
            </a:r>
          </a:p>
          <a:p>
            <a:r>
              <a:rPr lang="sv-SE" dirty="0"/>
              <a:t>For </a:t>
            </a:r>
            <a:r>
              <a:rPr lang="sv-SE" dirty="0" err="1"/>
              <a:t>each</a:t>
            </a:r>
            <a:r>
              <a:rPr lang="sv-SE" dirty="0"/>
              <a:t> </a:t>
            </a:r>
            <a:r>
              <a:rPr lang="sv-SE" dirty="0" err="1"/>
              <a:t>delivery</a:t>
            </a:r>
            <a:r>
              <a:rPr lang="sv-SE" dirty="0"/>
              <a:t>, </a:t>
            </a:r>
            <a:r>
              <a:rPr lang="sv-SE" dirty="0" err="1"/>
              <a:t>revise</a:t>
            </a:r>
            <a:r>
              <a:rPr lang="sv-SE" dirty="0"/>
              <a:t> (and version) the </a:t>
            </a:r>
            <a:r>
              <a:rPr lang="sv-SE" dirty="0" err="1"/>
              <a:t>project</a:t>
            </a:r>
            <a:r>
              <a:rPr lang="sv-SE" dirty="0"/>
              <a:t> plan  </a:t>
            </a:r>
          </a:p>
          <a:p>
            <a:r>
              <a:rPr lang="sv-SE" dirty="0" err="1"/>
              <a:t>Any</a:t>
            </a:r>
            <a:r>
              <a:rPr lang="sv-SE" dirty="0"/>
              <a:t> </a:t>
            </a:r>
            <a:r>
              <a:rPr lang="sv-SE" dirty="0" err="1"/>
              <a:t>change</a:t>
            </a:r>
            <a:r>
              <a:rPr lang="sv-SE" dirty="0"/>
              <a:t> must be in </a:t>
            </a:r>
            <a:r>
              <a:rPr lang="sv-SE" dirty="0" err="1"/>
              <a:t>agreement</a:t>
            </a:r>
            <a:r>
              <a:rPr lang="sv-SE" dirty="0"/>
              <a:t> </a:t>
            </a:r>
            <a:r>
              <a:rPr lang="sv-SE" dirty="0" err="1"/>
              <a:t>with</a:t>
            </a:r>
            <a:r>
              <a:rPr lang="sv-SE" dirty="0"/>
              <a:t> </a:t>
            </a:r>
            <a:r>
              <a:rPr lang="sv-SE" dirty="0" err="1"/>
              <a:t>your</a:t>
            </a:r>
            <a:r>
              <a:rPr lang="sv-SE" dirty="0"/>
              <a:t> </a:t>
            </a:r>
            <a:r>
              <a:rPr lang="sv-SE" dirty="0" err="1"/>
              <a:t>company</a:t>
            </a:r>
            <a:endParaRPr lang="sv-SE" dirty="0"/>
          </a:p>
          <a:p>
            <a:endParaRPr lang="sv-SE" dirty="0"/>
          </a:p>
        </p:txBody>
      </p:sp>
    </p:spTree>
    <p:extLst>
      <p:ext uri="{BB962C8B-B14F-4D97-AF65-F5344CB8AC3E}">
        <p14:creationId xmlns:p14="http://schemas.microsoft.com/office/powerpoint/2010/main" val="3092951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nchor="t">
            <a:noAutofit/>
          </a:bodyPr>
          <a:lstStyle/>
          <a:p>
            <a:r>
              <a:rPr lang="sv-SE" sz="2800" dirty="0" err="1">
                <a:solidFill>
                  <a:schemeClr val="tx1"/>
                </a:solidFill>
              </a:rPr>
              <a:t>Week</a:t>
            </a:r>
            <a:r>
              <a:rPr lang="sv-SE" sz="2800" dirty="0">
                <a:solidFill>
                  <a:schemeClr val="tx1"/>
                </a:solidFill>
              </a:rPr>
              <a:t> 38: </a:t>
            </a:r>
            <a:r>
              <a:rPr lang="sv-SE" sz="2800" dirty="0" err="1">
                <a:solidFill>
                  <a:schemeClr val="tx1"/>
                </a:solidFill>
              </a:rPr>
              <a:t>First</a:t>
            </a:r>
            <a:r>
              <a:rPr lang="sv-SE" sz="2800" dirty="0">
                <a:solidFill>
                  <a:schemeClr val="tx1"/>
                </a:solidFill>
              </a:rPr>
              <a:t> sprint demo</a:t>
            </a:r>
          </a:p>
        </p:txBody>
      </p:sp>
      <p:sp>
        <p:nvSpPr>
          <p:cNvPr id="3" name="Platshållare för text 2"/>
          <p:cNvSpPr>
            <a:spLocks noGrp="1"/>
          </p:cNvSpPr>
          <p:nvPr>
            <p:ph type="body" sz="quarter" idx="10"/>
          </p:nvPr>
        </p:nvSpPr>
        <p:spPr/>
        <p:txBody>
          <a:bodyPr/>
          <a:lstStyle/>
          <a:p>
            <a:r>
              <a:rPr lang="sv-SE" sz="2100" dirty="0"/>
              <a:t>Present and </a:t>
            </a:r>
            <a:r>
              <a:rPr lang="sv-SE" sz="2100" dirty="0" err="1"/>
              <a:t>provide</a:t>
            </a:r>
            <a:r>
              <a:rPr lang="sv-SE" sz="2100" dirty="0"/>
              <a:t> a </a:t>
            </a:r>
            <a:r>
              <a:rPr lang="sv-SE" sz="2100" dirty="0" err="1"/>
              <a:t>preliminary</a:t>
            </a:r>
            <a:r>
              <a:rPr lang="sv-SE" sz="2100" dirty="0"/>
              <a:t> </a:t>
            </a:r>
            <a:r>
              <a:rPr lang="sv-SE" sz="2100" dirty="0" err="1"/>
              <a:t>written</a:t>
            </a:r>
            <a:r>
              <a:rPr lang="sv-SE" sz="2100" dirty="0"/>
              <a:t> </a:t>
            </a:r>
            <a:r>
              <a:rPr lang="sv-SE" sz="2100" dirty="0" err="1">
                <a:highlight>
                  <a:srgbClr val="FFFF00"/>
                </a:highlight>
              </a:rPr>
              <a:t>project</a:t>
            </a:r>
            <a:r>
              <a:rPr lang="sv-SE" sz="2100" dirty="0">
                <a:highlight>
                  <a:srgbClr val="FFFF00"/>
                </a:highlight>
              </a:rPr>
              <a:t> plan </a:t>
            </a:r>
          </a:p>
          <a:p>
            <a:r>
              <a:rPr lang="sv-SE" sz="2100" dirty="0"/>
              <a:t>Show </a:t>
            </a:r>
            <a:r>
              <a:rPr lang="sv-SE" sz="2100" dirty="0" err="1"/>
              <a:t>some</a:t>
            </a:r>
            <a:r>
              <a:rPr lang="sv-SE" sz="2100" dirty="0"/>
              <a:t> test </a:t>
            </a:r>
            <a:r>
              <a:rPr lang="sv-SE" sz="2100" dirty="0" err="1"/>
              <a:t>results</a:t>
            </a:r>
            <a:r>
              <a:rPr lang="sv-SE" sz="2100" dirty="0"/>
              <a:t>, </a:t>
            </a:r>
            <a:r>
              <a:rPr lang="sv-SE" sz="2100" dirty="0" err="1"/>
              <a:t>e.g</a:t>
            </a:r>
            <a:r>
              <a:rPr lang="sv-SE" sz="2100" dirty="0"/>
              <a:t>. from a </a:t>
            </a:r>
            <a:r>
              <a:rPr lang="sv-SE" sz="2100" dirty="0" err="1">
                <a:highlight>
                  <a:srgbClr val="FFFF00"/>
                </a:highlight>
              </a:rPr>
              <a:t>usability</a:t>
            </a:r>
            <a:r>
              <a:rPr lang="sv-SE" sz="2100" dirty="0">
                <a:highlight>
                  <a:srgbClr val="FFFF00"/>
                </a:highlight>
              </a:rPr>
              <a:t> test </a:t>
            </a:r>
            <a:r>
              <a:rPr lang="sv-SE" sz="2100" dirty="0"/>
              <a:t>for a </a:t>
            </a:r>
            <a:r>
              <a:rPr lang="sv-SE" sz="2100" dirty="0" err="1">
                <a:highlight>
                  <a:srgbClr val="FFFF00"/>
                </a:highlight>
              </a:rPr>
              <a:t>mockup</a:t>
            </a:r>
            <a:r>
              <a:rPr lang="sv-SE" sz="2100" dirty="0"/>
              <a:t>. </a:t>
            </a:r>
          </a:p>
        </p:txBody>
      </p:sp>
    </p:spTree>
    <p:extLst>
      <p:ext uri="{BB962C8B-B14F-4D97-AF65-F5344CB8AC3E}">
        <p14:creationId xmlns:p14="http://schemas.microsoft.com/office/powerpoint/2010/main" val="5752972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pic>
        <p:nvPicPr>
          <p:cNvPr id="470" name="Google Shape;470;gd5e46f502b_0_226"/>
          <p:cNvPicPr preferRelativeResize="0"/>
          <p:nvPr/>
        </p:nvPicPr>
        <p:blipFill>
          <a:blip r:embed="rId3">
            <a:alphaModFix/>
          </a:blip>
          <a:stretch>
            <a:fillRect/>
          </a:stretch>
        </p:blipFill>
        <p:spPr>
          <a:xfrm>
            <a:off x="372300" y="1146675"/>
            <a:ext cx="8399401" cy="4581500"/>
          </a:xfrm>
          <a:prstGeom prst="rect">
            <a:avLst/>
          </a:prstGeom>
          <a:noFill/>
          <a:ln>
            <a:noFill/>
          </a:ln>
        </p:spPr>
      </p:pic>
      <p:sp>
        <p:nvSpPr>
          <p:cNvPr id="471" name="Google Shape;471;gd5e46f502b_0_226"/>
          <p:cNvSpPr txBox="1"/>
          <p:nvPr/>
        </p:nvSpPr>
        <p:spPr>
          <a:xfrm>
            <a:off x="462700" y="1140250"/>
            <a:ext cx="8196600" cy="461700"/>
          </a:xfrm>
          <a:prstGeom prst="rect">
            <a:avLst/>
          </a:prstGeom>
          <a:solidFill>
            <a:srgbClr val="BFBFBF">
              <a:alpha val="49800"/>
            </a:srgbClr>
          </a:solidFill>
          <a:ln>
            <a:noFill/>
          </a:ln>
          <a:effectLst>
            <a:outerShdw blurRad="40000" dist="20000" dir="5400000" rotWithShape="0">
              <a:srgbClr val="000000">
                <a:alpha val="3765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sv-SE" sz="2400" b="1" dirty="0">
                <a:solidFill>
                  <a:schemeClr val="lt1"/>
                </a:solidFill>
              </a:rPr>
              <a:t>Atea </a:t>
            </a:r>
            <a:r>
              <a:rPr lang="sv-SE" sz="2400" b="1" dirty="0" err="1">
                <a:solidFill>
                  <a:schemeClr val="lt1"/>
                </a:solidFill>
              </a:rPr>
              <a:t>project</a:t>
            </a:r>
            <a:r>
              <a:rPr lang="sv-SE" sz="2400" b="1" dirty="0">
                <a:solidFill>
                  <a:schemeClr val="lt1"/>
                </a:solidFill>
              </a:rPr>
              <a:t> </a:t>
            </a:r>
            <a:r>
              <a:rPr lang="sv-SE" sz="2400" b="1" dirty="0" err="1">
                <a:solidFill>
                  <a:schemeClr val="lt1"/>
                </a:solidFill>
              </a:rPr>
              <a:t>rewarded</a:t>
            </a:r>
            <a:r>
              <a:rPr lang="sv-SE" sz="2400" b="1" dirty="0">
                <a:solidFill>
                  <a:schemeClr val="lt1"/>
                </a:solidFill>
              </a:rPr>
              <a:t> by the </a:t>
            </a:r>
            <a:r>
              <a:rPr lang="sv-SE" sz="2400" b="1" dirty="0" err="1">
                <a:solidFill>
                  <a:schemeClr val="lt1"/>
                </a:solidFill>
              </a:rPr>
              <a:t>county</a:t>
            </a:r>
            <a:r>
              <a:rPr lang="sv-SE" sz="2400" b="1" dirty="0">
                <a:solidFill>
                  <a:schemeClr val="lt1"/>
                </a:solidFill>
              </a:rPr>
              <a:t> 2020</a:t>
            </a:r>
            <a:endParaRPr dirty="0"/>
          </a:p>
        </p:txBody>
      </p:sp>
    </p:spTree>
    <p:extLst>
      <p:ext uri="{BB962C8B-B14F-4D97-AF65-F5344CB8AC3E}">
        <p14:creationId xmlns:p14="http://schemas.microsoft.com/office/powerpoint/2010/main" val="2010087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6"/>
          <p:cNvSpPr/>
          <p:nvPr/>
        </p:nvSpPr>
        <p:spPr>
          <a:xfrm>
            <a:off x="0" y="-171400"/>
            <a:ext cx="300082" cy="338554"/>
          </a:xfrm>
          <a:prstGeom prst="rect">
            <a:avLst/>
          </a:prstGeom>
          <a:solidFill>
            <a:srgbClr val="FFFFFF"/>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600"/>
              <a:buFont typeface="Arial"/>
              <a:buNone/>
            </a:pPr>
            <a:r>
              <a:rPr lang="sv-SE" sz="1600" b="0" i="0" u="none" strike="noStrike" cap="none">
                <a:solidFill>
                  <a:schemeClr val="dk1"/>
                </a:solidFill>
                <a:latin typeface="Arial"/>
                <a:ea typeface="Arial"/>
                <a:cs typeface="Arial"/>
                <a:sym typeface="Arial"/>
              </a:rPr>
              <a:t>  </a:t>
            </a:r>
            <a:endParaRPr sz="54800" b="0" i="0" u="none" strike="noStrike" cap="none">
              <a:solidFill>
                <a:schemeClr val="dk1"/>
              </a:solidFill>
              <a:latin typeface="Arial"/>
              <a:ea typeface="Arial"/>
              <a:cs typeface="Arial"/>
              <a:sym typeface="Arial"/>
            </a:endParaRPr>
          </a:p>
        </p:txBody>
      </p:sp>
      <p:sp>
        <p:nvSpPr>
          <p:cNvPr id="153" name="Google Shape;153;p6" descr="resource://skype_ff_extension-at-jetpack/skype_ff_extension/data/call_skype_logo.png"/>
          <p:cNvSpPr/>
          <p:nvPr/>
        </p:nvSpPr>
        <p:spPr>
          <a:xfrm>
            <a:off x="401638" y="159802"/>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Arial"/>
              <a:ea typeface="Arial"/>
              <a:cs typeface="Arial"/>
              <a:sym typeface="Arial"/>
            </a:endParaRPr>
          </a:p>
        </p:txBody>
      </p:sp>
      <p:sp>
        <p:nvSpPr>
          <p:cNvPr id="154" name="Google Shape;154;p6"/>
          <p:cNvSpPr/>
          <p:nvPr/>
        </p:nvSpPr>
        <p:spPr>
          <a:xfrm>
            <a:off x="338014" y="4100498"/>
            <a:ext cx="2361778" cy="123110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sv-SE" b="1">
                <a:solidFill>
                  <a:srgbClr val="336DA7"/>
                </a:solidFill>
                <a:latin typeface="Gill Sans"/>
                <a:ea typeface="Gill Sans"/>
                <a:cs typeface="Gill Sans"/>
                <a:sym typeface="Gill Sans"/>
              </a:rPr>
              <a:t>Henrik Florén</a:t>
            </a:r>
            <a:br>
              <a:rPr lang="sv-SE" sz="1400">
                <a:solidFill>
                  <a:srgbClr val="2B2B2B"/>
                </a:solidFill>
                <a:latin typeface="Gill Sans"/>
                <a:ea typeface="Gill Sans"/>
                <a:cs typeface="Gill Sans"/>
                <a:sym typeface="Gill Sans"/>
              </a:rPr>
            </a:br>
            <a:r>
              <a:rPr lang="sv-SE" sz="1200">
                <a:solidFill>
                  <a:srgbClr val="2B2B2B"/>
                </a:solidFill>
                <a:latin typeface="Gill Sans"/>
                <a:ea typeface="Gill Sans"/>
                <a:cs typeface="Gill Sans"/>
                <a:sym typeface="Gill Sans"/>
              </a:rPr>
              <a:t>Docent, </a:t>
            </a:r>
            <a:r>
              <a:rPr lang="sv-SE" sz="1200" b="1">
                <a:solidFill>
                  <a:srgbClr val="2B2B2B"/>
                </a:solidFill>
                <a:latin typeface="Gill Sans"/>
                <a:ea typeface="Gill Sans"/>
                <a:cs typeface="Gill Sans"/>
                <a:sym typeface="Gill Sans"/>
              </a:rPr>
              <a:t>industriell ekonomi.</a:t>
            </a:r>
            <a:br>
              <a:rPr lang="sv-SE" sz="1200">
                <a:solidFill>
                  <a:srgbClr val="2B2B2B"/>
                </a:solidFill>
                <a:latin typeface="Gill Sans"/>
                <a:ea typeface="Gill Sans"/>
                <a:cs typeface="Gill Sans"/>
                <a:sym typeface="Gill Sans"/>
              </a:rPr>
            </a:br>
            <a:r>
              <a:rPr lang="sv-SE" sz="1200">
                <a:solidFill>
                  <a:srgbClr val="2B2B2B"/>
                </a:solidFill>
                <a:latin typeface="Gill Sans"/>
                <a:ea typeface="Gill Sans"/>
                <a:cs typeface="Gill Sans"/>
                <a:sym typeface="Gill Sans"/>
              </a:rPr>
              <a:t>lärare i projektlednings- och systemutvecklingsmetoder</a:t>
            </a:r>
            <a:br>
              <a:rPr lang="sv-SE" sz="1200">
                <a:solidFill>
                  <a:srgbClr val="2B2B2B"/>
                </a:solidFill>
                <a:latin typeface="Gill Sans"/>
                <a:ea typeface="Gill Sans"/>
                <a:cs typeface="Gill Sans"/>
                <a:sym typeface="Gill Sans"/>
              </a:rPr>
            </a:br>
            <a:r>
              <a:rPr lang="sv-SE" sz="1200">
                <a:solidFill>
                  <a:srgbClr val="2B2B2B"/>
                </a:solidFill>
                <a:latin typeface="Gill Sans"/>
                <a:ea typeface="Gill Sans"/>
                <a:cs typeface="Gill Sans"/>
                <a:sym typeface="Gill Sans"/>
              </a:rPr>
              <a:t>henrik.floren</a:t>
            </a:r>
            <a:r>
              <a:rPr lang="sv-SE" sz="1200" u="sng">
                <a:solidFill>
                  <a:srgbClr val="336DA7"/>
                </a:solidFill>
                <a:latin typeface="Gill Sans"/>
                <a:ea typeface="Gill Sans"/>
                <a:cs typeface="Gill Sans"/>
                <a:sym typeface="Gill Sans"/>
                <a:hlinkClick r:id="rId3">
                  <a:extLst>
                    <a:ext uri="{A12FA001-AC4F-418D-AE19-62706E023703}">
                      <ahyp:hlinkClr xmlns:ahyp="http://schemas.microsoft.com/office/drawing/2018/hyperlinkcolor" val="tx"/>
                    </a:ext>
                  </a:extLst>
                </a:hlinkClick>
              </a:rPr>
              <a:t>@miun.se</a:t>
            </a:r>
            <a:endParaRPr sz="1400">
              <a:solidFill>
                <a:srgbClr val="2B2B2B"/>
              </a:solidFill>
              <a:latin typeface="Gill Sans"/>
              <a:ea typeface="Gill Sans"/>
              <a:cs typeface="Gill Sans"/>
              <a:sym typeface="Gill Sans"/>
            </a:endParaRPr>
          </a:p>
        </p:txBody>
      </p:sp>
      <p:pic>
        <p:nvPicPr>
          <p:cNvPr id="155" name="Google Shape;155;p6" descr="http://www.miun.se/imagevault/publishedmedia/6hh9pgj7rez5mxmjtvcb/magnus_eriksson.jpg"/>
          <p:cNvPicPr preferRelativeResize="0"/>
          <p:nvPr/>
        </p:nvPicPr>
        <p:blipFill rotWithShape="1">
          <a:blip r:embed="rId4">
            <a:alphaModFix/>
          </a:blip>
          <a:srcRect b="18824"/>
          <a:stretch/>
        </p:blipFill>
        <p:spPr>
          <a:xfrm>
            <a:off x="2627775" y="1375375"/>
            <a:ext cx="2130800" cy="2638125"/>
          </a:xfrm>
          <a:prstGeom prst="rect">
            <a:avLst/>
          </a:prstGeom>
          <a:noFill/>
          <a:ln>
            <a:noFill/>
          </a:ln>
        </p:spPr>
      </p:pic>
      <p:sp>
        <p:nvSpPr>
          <p:cNvPr id="156" name="Google Shape;156;p6"/>
          <p:cNvSpPr/>
          <p:nvPr/>
        </p:nvSpPr>
        <p:spPr>
          <a:xfrm>
            <a:off x="2555776" y="4160892"/>
            <a:ext cx="2974566" cy="8617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sv-SE" sz="1400" b="1">
                <a:solidFill>
                  <a:srgbClr val="336DA7"/>
                </a:solidFill>
                <a:latin typeface="Gill Sans"/>
                <a:ea typeface="Gill Sans"/>
                <a:cs typeface="Gill Sans"/>
                <a:sym typeface="Gill Sans"/>
              </a:rPr>
              <a:t>Magnus Eriksson</a:t>
            </a:r>
            <a:br>
              <a:rPr lang="sv-SE" sz="1400">
                <a:solidFill>
                  <a:schemeClr val="dk1"/>
                </a:solidFill>
                <a:latin typeface="Arial"/>
                <a:ea typeface="Arial"/>
                <a:cs typeface="Arial"/>
                <a:sym typeface="Arial"/>
              </a:rPr>
            </a:br>
            <a:r>
              <a:rPr lang="sv-SE" sz="1200">
                <a:solidFill>
                  <a:srgbClr val="2B2B2B"/>
                </a:solidFill>
                <a:latin typeface="Gill Sans"/>
                <a:ea typeface="Gill Sans"/>
                <a:cs typeface="Gill Sans"/>
                <a:sym typeface="Gill Sans"/>
              </a:rPr>
              <a:t>Adjunkt, programansvarig</a:t>
            </a:r>
            <a:br>
              <a:rPr lang="sv-SE" sz="1200">
                <a:solidFill>
                  <a:srgbClr val="2B2B2B"/>
                </a:solidFill>
                <a:latin typeface="Gill Sans"/>
                <a:ea typeface="Gill Sans"/>
                <a:cs typeface="Gill Sans"/>
                <a:sym typeface="Gill Sans"/>
              </a:rPr>
            </a:br>
            <a:r>
              <a:rPr lang="sv-SE" sz="1200">
                <a:solidFill>
                  <a:srgbClr val="2B2B2B"/>
                </a:solidFill>
                <a:latin typeface="Gill Sans"/>
                <a:ea typeface="Gill Sans"/>
                <a:cs typeface="Gill Sans"/>
                <a:sym typeface="Gill Sans"/>
              </a:rPr>
              <a:t>civiling </a:t>
            </a:r>
            <a:r>
              <a:rPr lang="sv-SE" sz="1200" b="1">
                <a:solidFill>
                  <a:srgbClr val="2B2B2B"/>
                </a:solidFill>
                <a:latin typeface="Gill Sans"/>
                <a:ea typeface="Gill Sans"/>
                <a:cs typeface="Gill Sans"/>
                <a:sym typeface="Gill Sans"/>
              </a:rPr>
              <a:t>datateknik</a:t>
            </a:r>
            <a:br>
              <a:rPr lang="sv-SE" sz="1200">
                <a:solidFill>
                  <a:schemeClr val="dk1"/>
                </a:solidFill>
                <a:latin typeface="Arial"/>
                <a:ea typeface="Arial"/>
                <a:cs typeface="Arial"/>
                <a:sym typeface="Arial"/>
              </a:rPr>
            </a:br>
            <a:r>
              <a:rPr lang="sv-SE" sz="1200" u="sng">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Magnus.Eriksson@miun.se</a:t>
            </a:r>
            <a:r>
              <a:rPr lang="sv-SE" sz="1200">
                <a:solidFill>
                  <a:schemeClr val="dk1"/>
                </a:solidFill>
                <a:latin typeface="Arial"/>
                <a:ea typeface="Arial"/>
                <a:cs typeface="Arial"/>
                <a:sym typeface="Arial"/>
              </a:rPr>
              <a:t>  </a:t>
            </a:r>
            <a:endParaRPr sz="1400">
              <a:solidFill>
                <a:srgbClr val="2B2B2B"/>
              </a:solidFill>
              <a:latin typeface="Gill Sans"/>
              <a:ea typeface="Gill Sans"/>
              <a:cs typeface="Gill Sans"/>
              <a:sym typeface="Gill Sans"/>
            </a:endParaRPr>
          </a:p>
        </p:txBody>
      </p:sp>
      <p:sp>
        <p:nvSpPr>
          <p:cNvPr id="157" name="Google Shape;157;p6"/>
          <p:cNvSpPr txBox="1"/>
          <p:nvPr/>
        </p:nvSpPr>
        <p:spPr>
          <a:xfrm>
            <a:off x="457200" y="272515"/>
            <a:ext cx="8229600" cy="1143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95D0F"/>
              </a:buClr>
              <a:buSzPts val="3200"/>
              <a:buFont typeface="Arial"/>
              <a:buNone/>
            </a:pPr>
            <a:r>
              <a:rPr lang="sv-SE" sz="3200" b="1" i="0" u="none" strike="noStrike" cap="none" dirty="0">
                <a:solidFill>
                  <a:srgbClr val="E95D0F"/>
                </a:solidFill>
                <a:latin typeface="Arial"/>
                <a:ea typeface="Arial"/>
                <a:cs typeface="Arial"/>
                <a:sym typeface="Arial"/>
              </a:rPr>
              <a:t>STAFF</a:t>
            </a:r>
            <a:endParaRPr sz="3200" b="1" i="0" u="none" strike="noStrike" cap="none" dirty="0">
              <a:solidFill>
                <a:srgbClr val="E95D0F"/>
              </a:solidFill>
              <a:latin typeface="Arial"/>
              <a:ea typeface="Arial"/>
              <a:cs typeface="Arial"/>
              <a:sym typeface="Arial"/>
            </a:endParaRPr>
          </a:p>
        </p:txBody>
      </p:sp>
      <p:sp>
        <p:nvSpPr>
          <p:cNvPr id="161" name="Google Shape;161;p6"/>
          <p:cNvSpPr/>
          <p:nvPr/>
        </p:nvSpPr>
        <p:spPr>
          <a:xfrm>
            <a:off x="4793656" y="4158950"/>
            <a:ext cx="2974566" cy="67710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sv-SE" sz="1400" b="1">
                <a:solidFill>
                  <a:srgbClr val="336DA7"/>
                </a:solidFill>
                <a:latin typeface="Gill Sans"/>
                <a:ea typeface="Gill Sans"/>
                <a:cs typeface="Gill Sans"/>
                <a:sym typeface="Gill Sans"/>
              </a:rPr>
              <a:t>Rickard Hamrin</a:t>
            </a:r>
            <a:br>
              <a:rPr lang="sv-SE" sz="1400">
                <a:solidFill>
                  <a:schemeClr val="dk1"/>
                </a:solidFill>
                <a:latin typeface="Arial"/>
                <a:ea typeface="Arial"/>
                <a:cs typeface="Arial"/>
                <a:sym typeface="Arial"/>
              </a:rPr>
            </a:br>
            <a:r>
              <a:rPr lang="sv-SE" sz="1200">
                <a:solidFill>
                  <a:srgbClr val="2B2B2B"/>
                </a:solidFill>
                <a:latin typeface="Gill Sans"/>
                <a:ea typeface="Gill Sans"/>
                <a:cs typeface="Gill Sans"/>
                <a:sym typeface="Gill Sans"/>
              </a:rPr>
              <a:t>Forskn.ing </a:t>
            </a:r>
            <a:r>
              <a:rPr lang="sv-SE" sz="1200" b="1">
                <a:solidFill>
                  <a:srgbClr val="2B2B2B"/>
                </a:solidFill>
                <a:latin typeface="Gill Sans"/>
                <a:ea typeface="Gill Sans"/>
                <a:cs typeface="Gill Sans"/>
                <a:sym typeface="Gill Sans"/>
              </a:rPr>
              <a:t>elektroniksystem</a:t>
            </a:r>
            <a:br>
              <a:rPr lang="sv-SE" sz="1200" b="1">
                <a:solidFill>
                  <a:schemeClr val="dk1"/>
                </a:solidFill>
                <a:latin typeface="Arial"/>
                <a:ea typeface="Arial"/>
                <a:cs typeface="Arial"/>
                <a:sym typeface="Arial"/>
              </a:rPr>
            </a:br>
            <a:r>
              <a:rPr lang="sv-SE" sz="1200" u="sng">
                <a:solidFill>
                  <a:schemeClr val="dk1"/>
                </a:solidFill>
                <a:latin typeface="Arial"/>
                <a:ea typeface="Arial"/>
                <a:cs typeface="Arial"/>
                <a:sym typeface="Arial"/>
                <a:hlinkClick r:id="rId6">
                  <a:extLst>
                    <a:ext uri="{A12FA001-AC4F-418D-AE19-62706E023703}">
                      <ahyp:hlinkClr xmlns:ahyp="http://schemas.microsoft.com/office/drawing/2018/hyperlinkcolor" val="tx"/>
                    </a:ext>
                  </a:extLst>
                </a:hlinkClick>
              </a:rPr>
              <a:t>sebastian.bader@miun.se</a:t>
            </a:r>
            <a:r>
              <a:rPr lang="sv-SE" sz="1200">
                <a:solidFill>
                  <a:schemeClr val="dk1"/>
                </a:solidFill>
                <a:latin typeface="Arial"/>
                <a:ea typeface="Arial"/>
                <a:cs typeface="Arial"/>
                <a:sym typeface="Arial"/>
              </a:rPr>
              <a:t>   </a:t>
            </a:r>
            <a:endParaRPr sz="1400">
              <a:solidFill>
                <a:srgbClr val="2B2B2B"/>
              </a:solidFill>
              <a:latin typeface="Gill Sans"/>
              <a:ea typeface="Gill Sans"/>
              <a:cs typeface="Gill Sans"/>
              <a:sym typeface="Gill Sans"/>
            </a:endParaRPr>
          </a:p>
        </p:txBody>
      </p:sp>
      <p:pic>
        <p:nvPicPr>
          <p:cNvPr id="162" name="Google Shape;162;p6"/>
          <p:cNvPicPr preferRelativeResize="0"/>
          <p:nvPr/>
        </p:nvPicPr>
        <p:blipFill>
          <a:blip r:embed="rId7">
            <a:alphaModFix/>
          </a:blip>
          <a:stretch>
            <a:fillRect/>
          </a:stretch>
        </p:blipFill>
        <p:spPr>
          <a:xfrm>
            <a:off x="490631" y="1375375"/>
            <a:ext cx="2130800" cy="2638133"/>
          </a:xfrm>
          <a:prstGeom prst="rect">
            <a:avLst/>
          </a:prstGeom>
          <a:noFill/>
          <a:ln>
            <a:noFill/>
          </a:ln>
        </p:spPr>
      </p:pic>
      <p:pic>
        <p:nvPicPr>
          <p:cNvPr id="163" name="Google Shape;163;p6" descr="Rikard hamrin"/>
          <p:cNvPicPr preferRelativeResize="0"/>
          <p:nvPr/>
        </p:nvPicPr>
        <p:blipFill rotWithShape="1">
          <a:blip r:embed="rId8">
            <a:alphaModFix/>
          </a:blip>
          <a:srcRect l="15814" r="3909" b="18831"/>
          <a:stretch/>
        </p:blipFill>
        <p:spPr>
          <a:xfrm>
            <a:off x="4793666" y="1454826"/>
            <a:ext cx="2026874" cy="2561450"/>
          </a:xfrm>
          <a:prstGeom prst="rect">
            <a:avLst/>
          </a:prstGeom>
          <a:noFill/>
          <a:ln>
            <a:noFill/>
          </a:ln>
        </p:spPr>
      </p:pic>
      <p:sp>
        <p:nvSpPr>
          <p:cNvPr id="14" name="Google Shape;179;p7">
            <a:extLst>
              <a:ext uri="{FF2B5EF4-FFF2-40B4-BE49-F238E27FC236}">
                <a16:creationId xmlns:a16="http://schemas.microsoft.com/office/drawing/2014/main" id="{045F3A97-7C16-406B-9975-683CA646F45E}"/>
              </a:ext>
            </a:extLst>
          </p:cNvPr>
          <p:cNvSpPr/>
          <p:nvPr/>
        </p:nvSpPr>
        <p:spPr>
          <a:xfrm>
            <a:off x="6913858" y="4142308"/>
            <a:ext cx="2160300" cy="677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sv-SE" b="1" dirty="0">
                <a:solidFill>
                  <a:srgbClr val="336DA7"/>
                </a:solidFill>
                <a:latin typeface="Gill Sans"/>
                <a:ea typeface="Gill Sans"/>
                <a:cs typeface="Gill Sans"/>
                <a:sym typeface="Gill Sans"/>
              </a:rPr>
              <a:t>Roger Olsson</a:t>
            </a:r>
            <a:br>
              <a:rPr lang="sv-SE" sz="1400" dirty="0">
                <a:solidFill>
                  <a:schemeClr val="dk1"/>
                </a:solidFill>
                <a:latin typeface="Arial"/>
                <a:ea typeface="Arial"/>
                <a:cs typeface="Arial"/>
                <a:sym typeface="Arial"/>
              </a:rPr>
            </a:br>
            <a:r>
              <a:rPr lang="sv-SE" sz="1200" dirty="0">
                <a:solidFill>
                  <a:srgbClr val="2B2B2B"/>
                </a:solidFill>
                <a:latin typeface="Gill Sans"/>
                <a:ea typeface="Gill Sans"/>
                <a:cs typeface="Gill Sans"/>
                <a:sym typeface="Gill Sans"/>
              </a:rPr>
              <a:t>Forskare i datateknik</a:t>
            </a:r>
            <a:endParaRPr sz="1200" dirty="0">
              <a:solidFill>
                <a:srgbClr val="2B2B2B"/>
              </a:solidFill>
              <a:latin typeface="Gill Sans"/>
              <a:ea typeface="Gill Sans"/>
              <a:cs typeface="Gill Sans"/>
              <a:sym typeface="Gill Sans"/>
            </a:endParaRPr>
          </a:p>
          <a:p>
            <a:pPr marL="0" marR="0" lvl="0" indent="0" algn="l" rtl="0">
              <a:spcBef>
                <a:spcPts val="0"/>
              </a:spcBef>
              <a:spcAft>
                <a:spcPts val="0"/>
              </a:spcAft>
              <a:buNone/>
            </a:pPr>
            <a:r>
              <a:rPr lang="sv-SE" sz="1200" u="sng" dirty="0">
                <a:solidFill>
                  <a:schemeClr val="hlink"/>
                </a:solidFill>
                <a:latin typeface="Gill Sans"/>
                <a:ea typeface="Gill Sans"/>
                <a:cs typeface="Gill Sans"/>
                <a:sym typeface="Gill Sans"/>
                <a:hlinkClick r:id="rId9"/>
              </a:rPr>
              <a:t>Roger.olsson@miun.se</a:t>
            </a:r>
            <a:r>
              <a:rPr lang="sv-SE" sz="1200" dirty="0">
                <a:solidFill>
                  <a:srgbClr val="2B2B2B"/>
                </a:solidFill>
                <a:latin typeface="Gill Sans"/>
                <a:ea typeface="Gill Sans"/>
                <a:cs typeface="Gill Sans"/>
                <a:sym typeface="Gill Sans"/>
              </a:rPr>
              <a:t> </a:t>
            </a:r>
            <a:br>
              <a:rPr lang="sv-SE" sz="1200" dirty="0">
                <a:solidFill>
                  <a:srgbClr val="2B2B2B"/>
                </a:solidFill>
                <a:latin typeface="Gill Sans"/>
                <a:ea typeface="Gill Sans"/>
                <a:cs typeface="Gill Sans"/>
                <a:sym typeface="Gill Sans"/>
              </a:rPr>
            </a:br>
            <a:endParaRPr sz="1400" dirty="0">
              <a:solidFill>
                <a:srgbClr val="2B2B2B"/>
              </a:solidFill>
              <a:latin typeface="Gill Sans"/>
              <a:ea typeface="Gill Sans"/>
              <a:cs typeface="Gill Sans"/>
              <a:sym typeface="Gill Sans"/>
            </a:endParaRPr>
          </a:p>
        </p:txBody>
      </p:sp>
      <p:pic>
        <p:nvPicPr>
          <p:cNvPr id="15" name="Picture 2" descr="https://miun.imagevault.media/publishedmedia/9zds582l7rshysp02h4x/rogols.jpg">
            <a:extLst>
              <a:ext uri="{FF2B5EF4-FFF2-40B4-BE49-F238E27FC236}">
                <a16:creationId xmlns:a16="http://schemas.microsoft.com/office/drawing/2014/main" id="{8A1686DB-6336-4B78-97A2-A4F83F74945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9432" r="8044"/>
          <a:stretch/>
        </p:blipFill>
        <p:spPr bwMode="auto">
          <a:xfrm>
            <a:off x="6862194" y="1472107"/>
            <a:ext cx="2097248" cy="2541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8041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nchor="t">
            <a:noAutofit/>
          </a:bodyPr>
          <a:lstStyle/>
          <a:p>
            <a:r>
              <a:rPr lang="sv-SE" sz="2800" dirty="0" err="1">
                <a:solidFill>
                  <a:schemeClr val="tx1"/>
                </a:solidFill>
              </a:rPr>
              <a:t>Week</a:t>
            </a:r>
            <a:r>
              <a:rPr lang="sv-SE" sz="2800" dirty="0">
                <a:solidFill>
                  <a:schemeClr val="tx1"/>
                </a:solidFill>
              </a:rPr>
              <a:t> 45 and 46</a:t>
            </a:r>
          </a:p>
        </p:txBody>
      </p:sp>
      <p:sp>
        <p:nvSpPr>
          <p:cNvPr id="3" name="Platshållare för text 2"/>
          <p:cNvSpPr>
            <a:spLocks noGrp="1"/>
          </p:cNvSpPr>
          <p:nvPr>
            <p:ph type="body" sz="quarter" idx="10"/>
          </p:nvPr>
        </p:nvSpPr>
        <p:spPr>
          <a:xfrm>
            <a:off x="683568" y="2378123"/>
            <a:ext cx="7488237" cy="2808287"/>
          </a:xfrm>
        </p:spPr>
        <p:txBody>
          <a:bodyPr anchor="t"/>
          <a:lstStyle/>
          <a:p>
            <a:pPr marL="287655" indent="-287655">
              <a:buNone/>
            </a:pPr>
            <a:r>
              <a:rPr lang="sv-SE" dirty="0"/>
              <a:t>Final </a:t>
            </a:r>
            <a:r>
              <a:rPr lang="sv-SE" dirty="0" err="1"/>
              <a:t>project</a:t>
            </a:r>
            <a:r>
              <a:rPr lang="sv-SE" dirty="0"/>
              <a:t> presentations</a:t>
            </a:r>
            <a:endParaRPr lang="en-US" dirty="0"/>
          </a:p>
          <a:p>
            <a:pPr marL="287655" indent="-287655">
              <a:buNone/>
            </a:pPr>
            <a:r>
              <a:rPr lang="sv-SE" dirty="0" err="1"/>
              <a:t>Individual</a:t>
            </a:r>
            <a:r>
              <a:rPr lang="sv-SE" dirty="0"/>
              <a:t>/</a:t>
            </a:r>
            <a:r>
              <a:rPr lang="sv-SE" dirty="0" err="1"/>
              <a:t>groupwise</a:t>
            </a:r>
            <a:r>
              <a:rPr lang="sv-SE" dirty="0"/>
              <a:t> meeting </a:t>
            </a:r>
            <a:r>
              <a:rPr lang="sv-SE" dirty="0" err="1"/>
              <a:t>with</a:t>
            </a:r>
            <a:r>
              <a:rPr lang="sv-SE" dirty="0"/>
              <a:t> </a:t>
            </a:r>
            <a:r>
              <a:rPr lang="sv-SE" dirty="0" err="1"/>
              <a:t>your</a:t>
            </a:r>
            <a:r>
              <a:rPr lang="sv-SE" dirty="0"/>
              <a:t> supervisor and </a:t>
            </a:r>
            <a:r>
              <a:rPr lang="sv-SE" dirty="0" err="1"/>
              <a:t>examinor</a:t>
            </a:r>
            <a:endParaRPr lang="sv-SE" dirty="0"/>
          </a:p>
          <a:p>
            <a:pPr marL="287655" indent="-287655">
              <a:buNone/>
            </a:pPr>
            <a:r>
              <a:rPr lang="sv-SE" dirty="0" err="1"/>
              <a:t>Mytec</a:t>
            </a:r>
            <a:r>
              <a:rPr lang="sv-SE" dirty="0"/>
              <a:t> Day </a:t>
            </a:r>
            <a:r>
              <a:rPr lang="sv-SE" dirty="0" err="1"/>
              <a:t>with</a:t>
            </a:r>
            <a:r>
              <a:rPr lang="sv-SE" dirty="0"/>
              <a:t> </a:t>
            </a:r>
            <a:r>
              <a:rPr lang="sv-SE" dirty="0" err="1"/>
              <a:t>exhibition</a:t>
            </a:r>
            <a:endParaRPr lang="sv-SE" dirty="0"/>
          </a:p>
        </p:txBody>
      </p:sp>
    </p:spTree>
    <p:extLst>
      <p:ext uri="{BB962C8B-B14F-4D97-AF65-F5344CB8AC3E}">
        <p14:creationId xmlns:p14="http://schemas.microsoft.com/office/powerpoint/2010/main" val="38536763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brik 3">
            <a:extLst>
              <a:ext uri="{FF2B5EF4-FFF2-40B4-BE49-F238E27FC236}">
                <a16:creationId xmlns:a16="http://schemas.microsoft.com/office/drawing/2014/main" id="{7D4E4669-75C7-4FB3-ADA5-5308B756A6B4}"/>
              </a:ext>
            </a:extLst>
          </p:cNvPr>
          <p:cNvSpPr>
            <a:spLocks noGrp="1"/>
          </p:cNvSpPr>
          <p:nvPr>
            <p:ph type="title"/>
          </p:nvPr>
        </p:nvSpPr>
        <p:spPr/>
        <p:txBody>
          <a:bodyPr/>
          <a:lstStyle/>
          <a:p>
            <a:r>
              <a:rPr lang="en-US" dirty="0"/>
              <a:t>Problem identification: The SPIN method</a:t>
            </a:r>
          </a:p>
        </p:txBody>
      </p:sp>
      <p:sp>
        <p:nvSpPr>
          <p:cNvPr id="5" name="Platshållare för innehåll 4">
            <a:extLst>
              <a:ext uri="{FF2B5EF4-FFF2-40B4-BE49-F238E27FC236}">
                <a16:creationId xmlns:a16="http://schemas.microsoft.com/office/drawing/2014/main" id="{D002DEAA-AF50-48E4-961D-3A76A98D92AD}"/>
              </a:ext>
            </a:extLst>
          </p:cNvPr>
          <p:cNvSpPr>
            <a:spLocks noGrp="1"/>
          </p:cNvSpPr>
          <p:nvPr>
            <p:ph idx="1"/>
          </p:nvPr>
        </p:nvSpPr>
        <p:spPr/>
        <p:txBody>
          <a:bodyPr/>
          <a:lstStyle/>
          <a:p>
            <a:pPr algn="ctr">
              <a:lnSpc>
                <a:spcPct val="90000"/>
              </a:lnSpc>
              <a:spcBef>
                <a:spcPts val="1000"/>
              </a:spcBef>
            </a:pPr>
            <a:r>
              <a:rPr lang="sv-SE" sz="1800" kern="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What</a:t>
            </a:r>
            <a:r>
              <a:rPr lang="sv-SE"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sv-SE" sz="1800" kern="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impact</a:t>
            </a:r>
            <a:r>
              <a:rPr lang="sv-SE"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has the problem, </a:t>
            </a:r>
            <a:r>
              <a:rPr lang="sv-SE" sz="1800" kern="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how</a:t>
            </a:r>
            <a:r>
              <a:rPr lang="sv-SE"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sv-SE" sz="1800" kern="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costly</a:t>
            </a:r>
            <a:r>
              <a:rPr lang="sv-SE"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and </a:t>
            </a:r>
            <a:r>
              <a:rPr lang="sv-SE" sz="1800" kern="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how</a:t>
            </a:r>
            <a:r>
              <a:rPr lang="sv-SE"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urgent? </a:t>
            </a:r>
            <a:endParaRPr lang="sv-SE" sz="1800" dirty="0">
              <a:effectLst/>
              <a:latin typeface="Times New Roman" panose="02020603050405020304" pitchFamily="18" charset="0"/>
              <a:ea typeface="Times New Roman" panose="02020603050405020304" pitchFamily="18" charset="0"/>
            </a:endParaRPr>
          </a:p>
          <a:p>
            <a:pPr algn="ctr">
              <a:lnSpc>
                <a:spcPct val="90000"/>
              </a:lnSpc>
              <a:spcBef>
                <a:spcPts val="1000"/>
              </a:spcBef>
            </a:pPr>
            <a:r>
              <a:rPr lang="sv-SE" sz="1800" dirty="0">
                <a:effectLst/>
                <a:latin typeface="Times New Roman" panose="02020603050405020304" pitchFamily="18" charset="0"/>
                <a:ea typeface="Times New Roman" panose="02020603050405020304" pitchFamily="18" charset="0"/>
              </a:rPr>
              <a:t> </a:t>
            </a:r>
          </a:p>
          <a:p>
            <a:pPr>
              <a:lnSpc>
                <a:spcPct val="90000"/>
              </a:lnSpc>
              <a:spcBef>
                <a:spcPts val="1000"/>
              </a:spcBef>
            </a:pPr>
            <a:r>
              <a:rPr lang="sv-SE"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 – situation, </a:t>
            </a:r>
            <a:r>
              <a:rPr lang="sv-SE" sz="1800" kern="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establish</a:t>
            </a:r>
            <a:r>
              <a:rPr lang="sv-SE"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sv-SE" sz="1800" kern="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current</a:t>
            </a:r>
            <a:r>
              <a:rPr lang="sv-SE"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situation</a:t>
            </a:r>
            <a:endParaRPr lang="sv-SE" sz="1800" dirty="0">
              <a:effectLst/>
              <a:latin typeface="Times New Roman" panose="02020603050405020304" pitchFamily="18" charset="0"/>
              <a:ea typeface="Times New Roman" panose="02020603050405020304" pitchFamily="18" charset="0"/>
            </a:endParaRPr>
          </a:p>
          <a:p>
            <a:pPr>
              <a:lnSpc>
                <a:spcPct val="90000"/>
              </a:lnSpc>
              <a:spcBef>
                <a:spcPts val="1000"/>
              </a:spcBef>
            </a:pPr>
            <a:r>
              <a:rPr lang="sv-SE"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 – understand the problemet, </a:t>
            </a:r>
            <a:r>
              <a:rPr lang="sv-SE" sz="1800" kern="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identify</a:t>
            </a:r>
            <a:r>
              <a:rPr lang="sv-SE"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sv-SE" sz="1800" kern="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discontent</a:t>
            </a:r>
            <a:endParaRPr lang="sv-SE" sz="1800" dirty="0">
              <a:effectLst/>
              <a:latin typeface="Times New Roman" panose="02020603050405020304" pitchFamily="18" charset="0"/>
              <a:ea typeface="Times New Roman" panose="02020603050405020304" pitchFamily="18" charset="0"/>
            </a:endParaRPr>
          </a:p>
          <a:p>
            <a:pPr>
              <a:lnSpc>
                <a:spcPct val="90000"/>
              </a:lnSpc>
              <a:spcBef>
                <a:spcPts val="1000"/>
              </a:spcBef>
            </a:pPr>
            <a:r>
              <a:rPr lang="sv-SE"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I – </a:t>
            </a:r>
            <a:r>
              <a:rPr lang="sv-SE" sz="1800" kern="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Implication</a:t>
            </a:r>
            <a:r>
              <a:rPr lang="sv-SE"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sv-SE" sz="1800" kern="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explore</a:t>
            </a:r>
            <a:r>
              <a:rPr lang="sv-SE"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sv-SE" sz="1800" kern="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causes</a:t>
            </a:r>
            <a:r>
              <a:rPr lang="sv-SE"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and </a:t>
            </a:r>
            <a:r>
              <a:rPr lang="sv-SE" sz="1800" kern="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effects</a:t>
            </a:r>
            <a:r>
              <a:rPr lang="sv-SE"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sv-SE" sz="1800" kern="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of</a:t>
            </a:r>
            <a:r>
              <a:rPr lang="sv-SE"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the problem, </a:t>
            </a:r>
            <a:r>
              <a:rPr lang="sv-SE" sz="1800" kern="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who</a:t>
            </a:r>
            <a:r>
              <a:rPr lang="sv-SE"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sv-SE" sz="1800" kern="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are</a:t>
            </a:r>
            <a:r>
              <a:rPr lang="sv-SE"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sv-SE" sz="1800" kern="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affected</a:t>
            </a:r>
            <a:r>
              <a:rPr lang="sv-SE"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and in </a:t>
            </a:r>
            <a:r>
              <a:rPr lang="sv-SE" sz="1800" kern="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which</a:t>
            </a:r>
            <a:r>
              <a:rPr lang="sv-SE"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sv-SE" sz="1800" kern="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way</a:t>
            </a:r>
            <a:r>
              <a:rPr lang="sv-SE"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sv-SE" sz="1800" kern="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what</a:t>
            </a:r>
            <a:r>
              <a:rPr lang="sv-SE"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sv-SE" sz="1800" kern="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are</a:t>
            </a:r>
            <a:r>
              <a:rPr lang="sv-SE"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the </a:t>
            </a:r>
            <a:r>
              <a:rPr lang="sv-SE" sz="1800" kern="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consequenses</a:t>
            </a:r>
            <a:endParaRPr lang="sv-SE" sz="1800" dirty="0">
              <a:effectLst/>
              <a:latin typeface="Times New Roman" panose="02020603050405020304" pitchFamily="18" charset="0"/>
              <a:ea typeface="Times New Roman" panose="02020603050405020304" pitchFamily="18" charset="0"/>
            </a:endParaRPr>
          </a:p>
          <a:p>
            <a:pPr>
              <a:lnSpc>
                <a:spcPct val="90000"/>
              </a:lnSpc>
              <a:spcBef>
                <a:spcPts val="1000"/>
              </a:spcBef>
            </a:pPr>
            <a:r>
              <a:rPr lang="sv-SE"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 – </a:t>
            </a:r>
            <a:r>
              <a:rPr lang="sv-SE" sz="1800" kern="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need</a:t>
            </a:r>
            <a:r>
              <a:rPr lang="sv-SE"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sv-SE" sz="1800" kern="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of</a:t>
            </a:r>
            <a:r>
              <a:rPr lang="sv-SE"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solution, </a:t>
            </a:r>
            <a:r>
              <a:rPr lang="sv-SE" sz="1800" kern="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what</a:t>
            </a:r>
            <a:r>
              <a:rPr lang="sv-SE"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is the </a:t>
            </a:r>
            <a:r>
              <a:rPr lang="sv-SE" sz="1800" kern="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value</a:t>
            </a:r>
            <a:r>
              <a:rPr lang="sv-SE"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sv-SE" sz="1800" kern="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of</a:t>
            </a:r>
            <a:r>
              <a:rPr lang="sv-SE"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 solution, </a:t>
            </a:r>
            <a:r>
              <a:rPr lang="sv-SE" sz="1800" kern="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what</a:t>
            </a:r>
            <a:r>
              <a:rPr lang="sv-SE"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sv-SE" sz="1800" kern="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need</a:t>
            </a:r>
            <a:r>
              <a:rPr lang="sv-SE"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sv-SE" sz="1800" kern="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would</a:t>
            </a:r>
            <a:r>
              <a:rPr lang="sv-SE"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 solution </a:t>
            </a:r>
            <a:r>
              <a:rPr lang="sv-SE" sz="1800" kern="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bring</a:t>
            </a:r>
            <a:r>
              <a:rPr lang="sv-SE"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to the organisation </a:t>
            </a:r>
            <a:endParaRPr lang="sv-SE" sz="18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10133491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B7693697-01AC-47F8-8AF0-7E4DDBAE6A2A}"/>
              </a:ext>
            </a:extLst>
          </p:cNvPr>
          <p:cNvSpPr>
            <a:spLocks noGrp="1"/>
          </p:cNvSpPr>
          <p:nvPr>
            <p:ph type="title"/>
          </p:nvPr>
        </p:nvSpPr>
        <p:spPr/>
        <p:txBody>
          <a:bodyPr/>
          <a:lstStyle/>
          <a:p>
            <a:r>
              <a:rPr lang="en-US" dirty="0"/>
              <a:t>Identify stake-holders</a:t>
            </a:r>
          </a:p>
        </p:txBody>
      </p:sp>
      <p:sp>
        <p:nvSpPr>
          <p:cNvPr id="3" name="Platshållare för innehåll 2">
            <a:extLst>
              <a:ext uri="{FF2B5EF4-FFF2-40B4-BE49-F238E27FC236}">
                <a16:creationId xmlns:a16="http://schemas.microsoft.com/office/drawing/2014/main" id="{E1B967F4-96E8-4285-8174-4406085A7C8E}"/>
              </a:ext>
            </a:extLst>
          </p:cNvPr>
          <p:cNvSpPr>
            <a:spLocks noGrp="1"/>
          </p:cNvSpPr>
          <p:nvPr>
            <p:ph idx="1"/>
          </p:nvPr>
        </p:nvSpPr>
        <p:spPr/>
        <p:txBody>
          <a:bodyPr/>
          <a:lstStyle/>
          <a:p>
            <a:r>
              <a:rPr lang="en-US" dirty="0"/>
              <a:t>Who are the stake-holders of your project?</a:t>
            </a:r>
          </a:p>
        </p:txBody>
      </p:sp>
    </p:spTree>
    <p:extLst>
      <p:ext uri="{BB962C8B-B14F-4D97-AF65-F5344CB8AC3E}">
        <p14:creationId xmlns:p14="http://schemas.microsoft.com/office/powerpoint/2010/main" val="7388914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E3656B3C-FA30-4F3C-93A5-7E8EE8C60DCC}"/>
              </a:ext>
            </a:extLst>
          </p:cNvPr>
          <p:cNvSpPr>
            <a:spLocks noGrp="1"/>
          </p:cNvSpPr>
          <p:nvPr>
            <p:ph type="title"/>
          </p:nvPr>
        </p:nvSpPr>
        <p:spPr/>
        <p:txBody>
          <a:bodyPr/>
          <a:lstStyle/>
          <a:p>
            <a:r>
              <a:rPr lang="en-US" dirty="0"/>
              <a:t>Use-case </a:t>
            </a:r>
            <a:br>
              <a:rPr lang="en-US" dirty="0"/>
            </a:br>
            <a:r>
              <a:rPr lang="en-US" dirty="0"/>
              <a:t>diagram</a:t>
            </a:r>
          </a:p>
        </p:txBody>
      </p:sp>
      <p:pic>
        <p:nvPicPr>
          <p:cNvPr id="4098" name="Picture 2" descr="Expanding the Use of a Use Case Diagram - Why Change">
            <a:extLst>
              <a:ext uri="{FF2B5EF4-FFF2-40B4-BE49-F238E27FC236}">
                <a16:creationId xmlns:a16="http://schemas.microsoft.com/office/drawing/2014/main" id="{F359138F-BAF9-43E9-8BB5-4BD2251A75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625" y="485775"/>
            <a:ext cx="6810375" cy="6372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9963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www.harjegardar.se/images/200.74696a9712789b8db388000685/avtal1.jpg"/>
          <p:cNvPicPr>
            <a:picLocks noChangeAspect="1" noChangeArrowheads="1"/>
          </p:cNvPicPr>
          <p:nvPr/>
        </p:nvPicPr>
        <p:blipFill>
          <a:blip r:embed="rId3" cstate="print"/>
          <a:srcRect/>
          <a:stretch>
            <a:fillRect/>
          </a:stretch>
        </p:blipFill>
        <p:spPr bwMode="auto">
          <a:xfrm>
            <a:off x="6953250" y="0"/>
            <a:ext cx="2190750" cy="2190750"/>
          </a:xfrm>
          <a:prstGeom prst="rect">
            <a:avLst/>
          </a:prstGeom>
          <a:noFill/>
          <a:ln w="9525">
            <a:noFill/>
            <a:miter lim="800000"/>
            <a:headEnd/>
            <a:tailEnd/>
          </a:ln>
        </p:spPr>
      </p:pic>
      <p:sp>
        <p:nvSpPr>
          <p:cNvPr id="9219" name="Rubrik 1"/>
          <p:cNvSpPr>
            <a:spLocks noGrp="1"/>
          </p:cNvSpPr>
          <p:nvPr>
            <p:ph type="title"/>
          </p:nvPr>
        </p:nvSpPr>
        <p:spPr>
          <a:xfrm>
            <a:off x="615553" y="987010"/>
            <a:ext cx="7912894" cy="652145"/>
          </a:xfrm>
        </p:spPr>
        <p:txBody>
          <a:bodyPr/>
          <a:lstStyle/>
          <a:p>
            <a:r>
              <a:rPr lang="sv-SE" dirty="0" err="1"/>
              <a:t>Intellectual</a:t>
            </a:r>
            <a:r>
              <a:rPr lang="sv-SE" dirty="0"/>
              <a:t> </a:t>
            </a:r>
            <a:r>
              <a:rPr lang="sv-SE" dirty="0" err="1"/>
              <a:t>property</a:t>
            </a:r>
            <a:r>
              <a:rPr lang="sv-SE" dirty="0"/>
              <a:t> </a:t>
            </a:r>
            <a:r>
              <a:rPr lang="sv-SE" dirty="0" err="1"/>
              <a:t>agreement</a:t>
            </a:r>
            <a:r>
              <a:rPr lang="sv-SE" dirty="0"/>
              <a:t> (IPR)</a:t>
            </a:r>
          </a:p>
        </p:txBody>
      </p:sp>
      <p:sp>
        <p:nvSpPr>
          <p:cNvPr id="9220" name="Platshållare för innehåll 2"/>
          <p:cNvSpPr>
            <a:spLocks noGrp="1"/>
          </p:cNvSpPr>
          <p:nvPr>
            <p:ph idx="1"/>
          </p:nvPr>
        </p:nvSpPr>
        <p:spPr>
          <a:xfrm>
            <a:off x="457200" y="1969904"/>
            <a:ext cx="8229600" cy="4525963"/>
          </a:xfrm>
        </p:spPr>
        <p:txBody>
          <a:bodyPr/>
          <a:lstStyle/>
          <a:p>
            <a:r>
              <a:rPr lang="sv-SE" sz="1700" dirty="0"/>
              <a:t>IPR or IP </a:t>
            </a:r>
            <a:r>
              <a:rPr lang="sv-SE" sz="1700" dirty="0" err="1"/>
              <a:t>agreement</a:t>
            </a:r>
            <a:r>
              <a:rPr lang="sv-SE" sz="1700" dirty="0"/>
              <a:t> </a:t>
            </a:r>
            <a:r>
              <a:rPr lang="en-US" sz="1700" dirty="0"/>
              <a:t>is often written when R&amp;D cooperation is initiated, and sometimes at theses projects and project courses in industry</a:t>
            </a:r>
            <a:endParaRPr lang="sv-SE" sz="1700" dirty="0"/>
          </a:p>
          <a:p>
            <a:r>
              <a:rPr lang="sv-SE" sz="1700" dirty="0"/>
              <a:t>It </a:t>
            </a:r>
            <a:r>
              <a:rPr lang="sv-SE" sz="1700" dirty="0" err="1"/>
              <a:t>may</a:t>
            </a:r>
            <a:r>
              <a:rPr lang="sv-SE" sz="1700" dirty="0"/>
              <a:t> </a:t>
            </a:r>
            <a:r>
              <a:rPr lang="sv-SE" sz="1700" dirty="0" err="1"/>
              <a:t>involve</a:t>
            </a:r>
            <a:r>
              <a:rPr lang="sv-SE" sz="1700" dirty="0"/>
              <a:t>:</a:t>
            </a:r>
          </a:p>
          <a:p>
            <a:pPr lvl="1"/>
            <a:r>
              <a:rPr lang="sv-SE" sz="1700" dirty="0" err="1"/>
              <a:t>Non-disclosure</a:t>
            </a:r>
            <a:r>
              <a:rPr lang="sv-SE" sz="1700" dirty="0"/>
              <a:t> </a:t>
            </a:r>
            <a:r>
              <a:rPr lang="sv-SE" sz="1700" dirty="0" err="1"/>
              <a:t>agreement</a:t>
            </a:r>
            <a:r>
              <a:rPr lang="sv-SE" sz="1700" dirty="0"/>
              <a:t>, NDA</a:t>
            </a:r>
          </a:p>
          <a:p>
            <a:pPr lvl="1"/>
            <a:r>
              <a:rPr lang="en-US" sz="1700" dirty="0"/>
              <a:t>Company requirements to review and classify part </a:t>
            </a:r>
            <a:r>
              <a:rPr lang="en-US" sz="1700" dirty="0" err="1"/>
              <a:t>os</a:t>
            </a:r>
            <a:r>
              <a:rPr lang="en-US" sz="1700" dirty="0"/>
              <a:t> exam reports and research articles before publication, or delayed publishing while waiting for patent application</a:t>
            </a:r>
            <a:endParaRPr lang="sv-SE" sz="1700" dirty="0"/>
          </a:p>
          <a:p>
            <a:pPr lvl="1"/>
            <a:r>
              <a:rPr lang="sv-SE" sz="1700" dirty="0"/>
              <a:t>Access to and </a:t>
            </a:r>
            <a:r>
              <a:rPr lang="sv-SE" sz="1700" dirty="0" err="1"/>
              <a:t>usufruct</a:t>
            </a:r>
            <a:r>
              <a:rPr lang="sv-SE" sz="1700" dirty="0"/>
              <a:t>  (</a:t>
            </a:r>
            <a:r>
              <a:rPr lang="sv-SE" sz="1700" dirty="0" err="1"/>
              <a:t>Sw</a:t>
            </a:r>
            <a:r>
              <a:rPr lang="sv-SE" sz="1700" dirty="0"/>
              <a:t>. Nyttjanderätt) to </a:t>
            </a:r>
            <a:r>
              <a:rPr lang="sv-SE" sz="1700" dirty="0" err="1"/>
              <a:t>project</a:t>
            </a:r>
            <a:r>
              <a:rPr lang="sv-SE" sz="1700" dirty="0"/>
              <a:t> </a:t>
            </a:r>
            <a:r>
              <a:rPr lang="sv-SE" sz="1700" dirty="0" err="1"/>
              <a:t>results</a:t>
            </a:r>
            <a:endParaRPr lang="sv-SE" sz="1700" dirty="0"/>
          </a:p>
          <a:p>
            <a:pPr lvl="1"/>
            <a:r>
              <a:rPr lang="en-US" sz="1700" dirty="0"/>
              <a:t>Intellectual ownership of:</a:t>
            </a:r>
          </a:p>
          <a:p>
            <a:pPr lvl="2"/>
            <a:r>
              <a:rPr lang="en-US" sz="1700" dirty="0"/>
              <a:t>Patents on ideas</a:t>
            </a:r>
          </a:p>
          <a:p>
            <a:pPr lvl="2"/>
            <a:r>
              <a:rPr lang="en-US" sz="1700" dirty="0"/>
              <a:t>Copyright on documents, source code, blueprints, etc.</a:t>
            </a:r>
          </a:p>
          <a:p>
            <a:pPr lvl="2"/>
            <a:r>
              <a:rPr lang="en-US" sz="1700" dirty="0"/>
              <a:t>Design patent (sw. </a:t>
            </a:r>
            <a:r>
              <a:rPr lang="en-US" sz="1700" dirty="0" err="1"/>
              <a:t>mönsterskydd</a:t>
            </a:r>
            <a:r>
              <a:rPr lang="en-US" sz="1700" dirty="0"/>
              <a:t>)</a:t>
            </a:r>
          </a:p>
          <a:p>
            <a:pPr lvl="2"/>
            <a:r>
              <a:rPr lang="en-US" sz="1700" dirty="0"/>
              <a:t>Trademarks (sw. </a:t>
            </a:r>
            <a:r>
              <a:rPr lang="en-US" sz="1700" dirty="0" err="1"/>
              <a:t>mönsterskydd</a:t>
            </a:r>
            <a:r>
              <a:rPr lang="en-US" sz="1700" dirty="0"/>
              <a:t>)</a:t>
            </a:r>
            <a:endParaRPr lang="sv-SE" sz="1700" dirty="0"/>
          </a:p>
          <a:p>
            <a:pPr lvl="1"/>
            <a:r>
              <a:rPr lang="sv-SE" sz="1700" dirty="0" err="1"/>
              <a:t>Licence</a:t>
            </a:r>
            <a:r>
              <a:rPr lang="sv-SE" sz="1700" dirty="0"/>
              <a:t> </a:t>
            </a:r>
            <a:r>
              <a:rPr lang="sv-SE" sz="1700" dirty="0" err="1"/>
              <a:t>agreement</a:t>
            </a:r>
            <a:endParaRPr lang="sv-SE" sz="1700" dirty="0"/>
          </a:p>
          <a:p>
            <a:pPr lvl="1"/>
            <a:endParaRPr lang="sv-SE" sz="1700" dirty="0"/>
          </a:p>
          <a:p>
            <a:pPr lvl="1"/>
            <a:endParaRPr lang="sv-SE" sz="1700" dirty="0"/>
          </a:p>
        </p:txBody>
      </p:sp>
    </p:spTree>
    <p:extLst>
      <p:ext uri="{BB962C8B-B14F-4D97-AF65-F5344CB8AC3E}">
        <p14:creationId xmlns:p14="http://schemas.microsoft.com/office/powerpoint/2010/main" val="424782154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www.3cpatents.com/Images/BlogImages/nda_cartoon.jpg"/>
          <p:cNvPicPr>
            <a:picLocks noChangeAspect="1" noChangeArrowheads="1"/>
          </p:cNvPicPr>
          <p:nvPr/>
        </p:nvPicPr>
        <p:blipFill>
          <a:blip r:embed="rId3" cstate="print"/>
          <a:srcRect/>
          <a:stretch>
            <a:fillRect/>
          </a:stretch>
        </p:blipFill>
        <p:spPr bwMode="auto">
          <a:xfrm>
            <a:off x="4081463" y="-76200"/>
            <a:ext cx="5062537" cy="7173913"/>
          </a:xfrm>
          <a:prstGeom prst="rect">
            <a:avLst/>
          </a:prstGeom>
          <a:noFill/>
          <a:ln w="9525">
            <a:noFill/>
            <a:miter lim="800000"/>
            <a:headEnd/>
            <a:tailEnd/>
          </a:ln>
        </p:spPr>
      </p:pic>
      <p:pic>
        <p:nvPicPr>
          <p:cNvPr id="10243" name="Picture 6" descr="http://www.mobilewhack.com/wp-content/uploads/2008/10/apple-iphone-nda.png"/>
          <p:cNvPicPr>
            <a:picLocks noChangeAspect="1" noChangeArrowheads="1"/>
          </p:cNvPicPr>
          <p:nvPr/>
        </p:nvPicPr>
        <p:blipFill>
          <a:blip r:embed="rId4" cstate="print"/>
          <a:srcRect/>
          <a:stretch>
            <a:fillRect/>
          </a:stretch>
        </p:blipFill>
        <p:spPr bwMode="auto">
          <a:xfrm>
            <a:off x="0" y="496888"/>
            <a:ext cx="4267200" cy="2703512"/>
          </a:xfrm>
          <a:prstGeom prst="rect">
            <a:avLst/>
          </a:prstGeom>
          <a:noFill/>
          <a:ln w="9525">
            <a:noFill/>
            <a:miter lim="800000"/>
            <a:headEnd/>
            <a:tailEnd/>
          </a:ln>
        </p:spPr>
      </p:pic>
      <p:sp>
        <p:nvSpPr>
          <p:cNvPr id="10244" name="textruta 6"/>
          <p:cNvSpPr txBox="1">
            <a:spLocks noChangeArrowheads="1"/>
          </p:cNvSpPr>
          <p:nvPr/>
        </p:nvSpPr>
        <p:spPr bwMode="auto">
          <a:xfrm>
            <a:off x="251520" y="260648"/>
            <a:ext cx="1428596" cy="369332"/>
          </a:xfrm>
          <a:prstGeom prst="rect">
            <a:avLst/>
          </a:prstGeom>
          <a:noFill/>
          <a:ln w="9525">
            <a:noFill/>
            <a:miter lim="800000"/>
            <a:headEnd/>
            <a:tailEnd/>
          </a:ln>
        </p:spPr>
        <p:txBody>
          <a:bodyPr wrap="none">
            <a:spAutoFit/>
          </a:bodyPr>
          <a:lstStyle/>
          <a:p>
            <a:r>
              <a:rPr lang="sv-SE" dirty="0"/>
              <a:t>End of 2007</a:t>
            </a:r>
          </a:p>
        </p:txBody>
      </p:sp>
      <p:sp>
        <p:nvSpPr>
          <p:cNvPr id="10245" name="textruta 7"/>
          <p:cNvSpPr txBox="1">
            <a:spLocks noChangeArrowheads="1"/>
          </p:cNvSpPr>
          <p:nvPr/>
        </p:nvSpPr>
        <p:spPr bwMode="auto">
          <a:xfrm>
            <a:off x="304800" y="3163888"/>
            <a:ext cx="3657600" cy="2800767"/>
          </a:xfrm>
          <a:prstGeom prst="rect">
            <a:avLst/>
          </a:prstGeom>
          <a:noFill/>
          <a:ln w="9525">
            <a:noFill/>
            <a:miter lim="800000"/>
            <a:headEnd/>
            <a:tailEnd/>
          </a:ln>
        </p:spPr>
        <p:txBody>
          <a:bodyPr>
            <a:spAutoFit/>
          </a:bodyPr>
          <a:lstStyle/>
          <a:p>
            <a:r>
              <a:rPr lang="en-US" sz="1600" dirty="0"/>
              <a:t>“The NDA has created too much of a burden on developers, authors and others interested in helping further the </a:t>
            </a:r>
            <a:r>
              <a:rPr lang="en-US" sz="1600" dirty="0" err="1"/>
              <a:t>iPhone’s</a:t>
            </a:r>
            <a:r>
              <a:rPr lang="en-US" sz="1600" dirty="0"/>
              <a:t> success, so we are dropping it for released software. Developers will receive a new agreement without an NDA covering released software within a week or so. Please note that unreleased software and features will remain under NDA until they are released.”</a:t>
            </a:r>
            <a:endParaRPr lang="sv-SE" sz="1600" dirty="0"/>
          </a:p>
        </p:txBody>
      </p:sp>
    </p:spTree>
    <p:extLst>
      <p:ext uri="{BB962C8B-B14F-4D97-AF65-F5344CB8AC3E}">
        <p14:creationId xmlns:p14="http://schemas.microsoft.com/office/powerpoint/2010/main" val="12553147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615553" y="871100"/>
            <a:ext cx="7912894" cy="652145"/>
          </a:xfrm>
        </p:spPr>
        <p:txBody>
          <a:bodyPr/>
          <a:lstStyle/>
          <a:p>
            <a:r>
              <a:rPr lang="sv-SE" sz="2800" dirty="0"/>
              <a:t>Three options</a:t>
            </a:r>
          </a:p>
        </p:txBody>
      </p:sp>
      <p:sp>
        <p:nvSpPr>
          <p:cNvPr id="3" name="Platshållare för innehåll 2"/>
          <p:cNvSpPr>
            <a:spLocks noGrp="1"/>
          </p:cNvSpPr>
          <p:nvPr>
            <p:ph idx="1"/>
          </p:nvPr>
        </p:nvSpPr>
        <p:spPr>
          <a:xfrm>
            <a:off x="615553" y="1666999"/>
            <a:ext cx="8229600" cy="4525963"/>
          </a:xfrm>
        </p:spPr>
        <p:txBody>
          <a:bodyPr anchor="t"/>
          <a:lstStyle/>
          <a:p>
            <a:pPr marL="457200" indent="-457200">
              <a:buFont typeface="+mj-lt"/>
              <a:buAutoNum type="arabicPeriod"/>
            </a:pPr>
            <a:r>
              <a:rPr lang="sv-SE" b="1" dirty="0" err="1"/>
              <a:t>Prioprietary</a:t>
            </a:r>
            <a:r>
              <a:rPr lang="sv-SE" dirty="0"/>
              <a:t> </a:t>
            </a:r>
            <a:r>
              <a:rPr lang="sv-SE" dirty="0" err="1"/>
              <a:t>ownership</a:t>
            </a:r>
            <a:r>
              <a:rPr lang="sv-SE" dirty="0"/>
              <a:t> to the </a:t>
            </a:r>
            <a:r>
              <a:rPr lang="sv-SE" dirty="0" err="1"/>
              <a:t>company</a:t>
            </a:r>
            <a:r>
              <a:rPr lang="sv-SE" dirty="0"/>
              <a:t> </a:t>
            </a:r>
            <a:r>
              <a:rPr lang="sv-SE" dirty="0" err="1"/>
              <a:t>if</a:t>
            </a:r>
            <a:r>
              <a:rPr lang="sv-SE" dirty="0"/>
              <a:t> </a:t>
            </a:r>
            <a:r>
              <a:rPr lang="sv-SE" dirty="0" err="1"/>
              <a:t>they</a:t>
            </a:r>
            <a:r>
              <a:rPr lang="sv-SE" dirty="0"/>
              <a:t> </a:t>
            </a:r>
            <a:r>
              <a:rPr lang="sv-SE" dirty="0" err="1"/>
              <a:t>pay</a:t>
            </a:r>
            <a:r>
              <a:rPr lang="sv-SE" dirty="0"/>
              <a:t> </a:t>
            </a:r>
            <a:r>
              <a:rPr lang="sv-SE" dirty="0" err="1"/>
              <a:t>you</a:t>
            </a:r>
            <a:r>
              <a:rPr lang="sv-SE" dirty="0"/>
              <a:t> – </a:t>
            </a:r>
            <a:r>
              <a:rPr lang="sv-SE" dirty="0" err="1"/>
              <a:t>they</a:t>
            </a:r>
            <a:r>
              <a:rPr lang="sv-SE" dirty="0"/>
              <a:t> </a:t>
            </a:r>
            <a:r>
              <a:rPr lang="sv-SE" dirty="0" err="1"/>
              <a:t>may</a:t>
            </a:r>
            <a:r>
              <a:rPr lang="sv-SE" dirty="0"/>
              <a:t> </a:t>
            </a:r>
            <a:r>
              <a:rPr lang="sv-SE" dirty="0" err="1"/>
              <a:t>sell</a:t>
            </a:r>
            <a:r>
              <a:rPr lang="sv-SE" dirty="0"/>
              <a:t> the </a:t>
            </a:r>
            <a:r>
              <a:rPr lang="sv-SE" dirty="0" err="1"/>
              <a:t>product</a:t>
            </a:r>
            <a:r>
              <a:rPr lang="sv-SE" dirty="0"/>
              <a:t> to </a:t>
            </a:r>
            <a:r>
              <a:rPr lang="sv-SE" dirty="0" err="1"/>
              <a:t>competitors</a:t>
            </a:r>
            <a:r>
              <a:rPr lang="sv-SE" dirty="0"/>
              <a:t>.</a:t>
            </a:r>
          </a:p>
          <a:p>
            <a:pPr marL="457200" indent="-457200">
              <a:buFont typeface="+mj-lt"/>
              <a:buAutoNum type="arabicPeriod"/>
            </a:pPr>
            <a:r>
              <a:rPr lang="sv-SE" dirty="0"/>
              <a:t>”</a:t>
            </a:r>
            <a:r>
              <a:rPr lang="sv-SE" b="1" dirty="0" err="1"/>
              <a:t>Open</a:t>
            </a:r>
            <a:r>
              <a:rPr lang="sv-SE" b="1" dirty="0"/>
              <a:t> innovation</a:t>
            </a:r>
            <a:r>
              <a:rPr lang="sv-SE" dirty="0"/>
              <a:t>” – the </a:t>
            </a:r>
            <a:r>
              <a:rPr lang="sv-SE" dirty="0" err="1"/>
              <a:t>company</a:t>
            </a:r>
            <a:r>
              <a:rPr lang="sv-SE" dirty="0"/>
              <a:t> gives </a:t>
            </a:r>
            <a:r>
              <a:rPr lang="sv-SE" dirty="0" err="1"/>
              <a:t>away</a:t>
            </a:r>
            <a:r>
              <a:rPr lang="sv-SE" dirty="0"/>
              <a:t> the </a:t>
            </a:r>
            <a:r>
              <a:rPr lang="sv-SE" dirty="0" err="1"/>
              <a:t>idea</a:t>
            </a:r>
            <a:r>
              <a:rPr lang="sv-SE" dirty="0"/>
              <a:t> and </a:t>
            </a:r>
            <a:r>
              <a:rPr lang="sv-SE" dirty="0" err="1"/>
              <a:t>may</a:t>
            </a:r>
            <a:r>
              <a:rPr lang="sv-SE" dirty="0"/>
              <a:t> </a:t>
            </a:r>
            <a:r>
              <a:rPr lang="sv-SE" dirty="0" err="1"/>
              <a:t>pay</a:t>
            </a:r>
            <a:r>
              <a:rPr lang="sv-SE" dirty="0"/>
              <a:t> </a:t>
            </a:r>
            <a:r>
              <a:rPr lang="sv-SE" dirty="0" err="1"/>
              <a:t>you</a:t>
            </a:r>
            <a:r>
              <a:rPr lang="sv-SE" dirty="0"/>
              <a:t> for access to the </a:t>
            </a:r>
            <a:r>
              <a:rPr lang="sv-SE" dirty="0" err="1"/>
              <a:t>result</a:t>
            </a:r>
            <a:r>
              <a:rPr lang="sv-SE" dirty="0"/>
              <a:t> </a:t>
            </a:r>
            <a:r>
              <a:rPr lang="sv-SE" dirty="0" err="1"/>
              <a:t>but</a:t>
            </a:r>
            <a:r>
              <a:rPr lang="sv-SE" dirty="0"/>
              <a:t> not for </a:t>
            </a:r>
            <a:r>
              <a:rPr lang="sv-SE" dirty="0" err="1"/>
              <a:t>ownership</a:t>
            </a:r>
            <a:r>
              <a:rPr lang="sv-SE" dirty="0"/>
              <a:t>. </a:t>
            </a:r>
            <a:r>
              <a:rPr lang="sv-SE" dirty="0" err="1"/>
              <a:t>Advantage</a:t>
            </a:r>
            <a:r>
              <a:rPr lang="sv-SE" dirty="0"/>
              <a:t>: </a:t>
            </a:r>
            <a:r>
              <a:rPr lang="sv-SE" dirty="0" err="1"/>
              <a:t>Other</a:t>
            </a:r>
            <a:r>
              <a:rPr lang="sv-SE" dirty="0"/>
              <a:t> </a:t>
            </a:r>
            <a:r>
              <a:rPr lang="sv-SE" dirty="0" err="1"/>
              <a:t>companies</a:t>
            </a:r>
            <a:r>
              <a:rPr lang="sv-SE" dirty="0"/>
              <a:t> </a:t>
            </a:r>
            <a:r>
              <a:rPr lang="sv-SE" dirty="0" err="1"/>
              <a:t>may</a:t>
            </a:r>
            <a:r>
              <a:rPr lang="sv-SE" dirty="0"/>
              <a:t> </a:t>
            </a:r>
            <a:r>
              <a:rPr lang="sv-SE" dirty="0" err="1"/>
              <a:t>put</a:t>
            </a:r>
            <a:r>
              <a:rPr lang="sv-SE" dirty="0"/>
              <a:t> </a:t>
            </a:r>
            <a:r>
              <a:rPr lang="sv-SE" dirty="0" err="1"/>
              <a:t>money</a:t>
            </a:r>
            <a:r>
              <a:rPr lang="sv-SE" dirty="0"/>
              <a:t> </a:t>
            </a:r>
            <a:r>
              <a:rPr lang="sv-SE" dirty="0" err="1"/>
              <a:t>into</a:t>
            </a:r>
            <a:r>
              <a:rPr lang="sv-SE" dirty="0"/>
              <a:t> the </a:t>
            </a:r>
            <a:r>
              <a:rPr lang="sv-SE" dirty="0" err="1"/>
              <a:t>project</a:t>
            </a:r>
            <a:r>
              <a:rPr lang="sv-SE" dirty="0"/>
              <a:t>.</a:t>
            </a:r>
          </a:p>
          <a:p>
            <a:pPr marL="457200" indent="-457200">
              <a:buFont typeface="+mj-lt"/>
              <a:buAutoNum type="arabicPeriod"/>
            </a:pPr>
            <a:r>
              <a:rPr lang="sv-SE" b="1" dirty="0" err="1"/>
              <a:t>Open</a:t>
            </a:r>
            <a:r>
              <a:rPr lang="sv-SE" b="1" dirty="0"/>
              <a:t> source/</a:t>
            </a:r>
            <a:r>
              <a:rPr lang="sv-SE" b="1" dirty="0" err="1"/>
              <a:t>open</a:t>
            </a:r>
            <a:r>
              <a:rPr lang="sv-SE" b="1" dirty="0"/>
              <a:t> </a:t>
            </a:r>
            <a:r>
              <a:rPr lang="sv-SE" b="1" dirty="0" err="1"/>
              <a:t>content</a:t>
            </a:r>
            <a:r>
              <a:rPr lang="sv-SE" b="1" dirty="0"/>
              <a:t> </a:t>
            </a:r>
            <a:r>
              <a:rPr lang="sv-SE" dirty="0"/>
              <a:t>– </a:t>
            </a:r>
            <a:r>
              <a:rPr lang="sv-SE" dirty="0" err="1"/>
              <a:t>you</a:t>
            </a:r>
            <a:r>
              <a:rPr lang="sv-SE" dirty="0"/>
              <a:t> </a:t>
            </a:r>
            <a:r>
              <a:rPr lang="sv-SE" dirty="0" err="1"/>
              <a:t>keep</a:t>
            </a:r>
            <a:r>
              <a:rPr lang="sv-SE" dirty="0"/>
              <a:t> the </a:t>
            </a:r>
            <a:r>
              <a:rPr lang="sv-SE" dirty="0" err="1"/>
              <a:t>intellectual</a:t>
            </a:r>
            <a:r>
              <a:rPr lang="sv-SE" dirty="0"/>
              <a:t> copyright </a:t>
            </a:r>
            <a:r>
              <a:rPr lang="sv-SE" dirty="0" err="1"/>
              <a:t>but</a:t>
            </a:r>
            <a:r>
              <a:rPr lang="sv-SE" dirty="0"/>
              <a:t> not the </a:t>
            </a:r>
            <a:r>
              <a:rPr lang="sv-SE" dirty="0" err="1"/>
              <a:t>economical</a:t>
            </a:r>
            <a:r>
              <a:rPr lang="sv-SE" dirty="0"/>
              <a:t>. </a:t>
            </a:r>
            <a:r>
              <a:rPr lang="sv-SE" dirty="0" err="1"/>
              <a:t>Advantage</a:t>
            </a:r>
            <a:r>
              <a:rPr lang="sv-SE" dirty="0"/>
              <a:t>: </a:t>
            </a:r>
            <a:r>
              <a:rPr lang="sv-SE" dirty="0" err="1"/>
              <a:t>You</a:t>
            </a:r>
            <a:r>
              <a:rPr lang="sv-SE" dirty="0"/>
              <a:t> </a:t>
            </a:r>
            <a:r>
              <a:rPr lang="sv-SE" dirty="0" err="1"/>
              <a:t>can</a:t>
            </a:r>
            <a:r>
              <a:rPr lang="sv-SE" dirty="0"/>
              <a:t> </a:t>
            </a:r>
            <a:r>
              <a:rPr lang="sv-SE" dirty="0" err="1"/>
              <a:t>reuse</a:t>
            </a:r>
            <a:r>
              <a:rPr lang="sv-SE" dirty="0"/>
              <a:t> </a:t>
            </a:r>
            <a:r>
              <a:rPr lang="sv-SE" dirty="0" err="1"/>
              <a:t>other</a:t>
            </a:r>
            <a:r>
              <a:rPr lang="sv-SE" dirty="0"/>
              <a:t> </a:t>
            </a:r>
            <a:r>
              <a:rPr lang="sv-SE" dirty="0" err="1"/>
              <a:t>open</a:t>
            </a:r>
            <a:r>
              <a:rPr lang="sv-SE" dirty="0"/>
              <a:t> source </a:t>
            </a:r>
            <a:r>
              <a:rPr lang="sv-SE" dirty="0" err="1"/>
              <a:t>libraries</a:t>
            </a:r>
            <a:r>
              <a:rPr lang="sv-SE" dirty="0"/>
              <a:t> </a:t>
            </a:r>
            <a:r>
              <a:rPr lang="sv-SE" dirty="0" err="1"/>
              <a:t>without</a:t>
            </a:r>
            <a:r>
              <a:rPr lang="sv-SE" dirty="0"/>
              <a:t> </a:t>
            </a:r>
            <a:r>
              <a:rPr lang="sv-SE" dirty="0" err="1"/>
              <a:t>paying</a:t>
            </a:r>
            <a:r>
              <a:rPr lang="sv-SE" dirty="0"/>
              <a:t> software </a:t>
            </a:r>
            <a:r>
              <a:rPr lang="sv-SE" dirty="0" err="1"/>
              <a:t>licenses</a:t>
            </a:r>
            <a:r>
              <a:rPr lang="sv-SE" dirty="0"/>
              <a:t>. </a:t>
            </a:r>
            <a:r>
              <a:rPr lang="sv-SE" dirty="0" err="1"/>
              <a:t>You</a:t>
            </a:r>
            <a:r>
              <a:rPr lang="sv-SE" dirty="0"/>
              <a:t> </a:t>
            </a:r>
            <a:r>
              <a:rPr lang="sv-SE" dirty="0" err="1"/>
              <a:t>may</a:t>
            </a:r>
            <a:r>
              <a:rPr lang="sv-SE" dirty="0"/>
              <a:t> still get </a:t>
            </a:r>
            <a:r>
              <a:rPr lang="sv-SE" dirty="0" err="1"/>
              <a:t>paid</a:t>
            </a:r>
            <a:r>
              <a:rPr lang="sv-SE" dirty="0"/>
              <a:t> for the </a:t>
            </a:r>
            <a:r>
              <a:rPr lang="sv-SE" dirty="0" err="1"/>
              <a:t>work</a:t>
            </a:r>
            <a:r>
              <a:rPr lang="sv-SE" dirty="0"/>
              <a:t>, and for </a:t>
            </a:r>
            <a:r>
              <a:rPr lang="sv-SE" dirty="0" err="1"/>
              <a:t>documentation</a:t>
            </a:r>
            <a:r>
              <a:rPr lang="sv-SE" dirty="0"/>
              <a:t> and </a:t>
            </a:r>
            <a:r>
              <a:rPr lang="sv-SE" dirty="0" err="1"/>
              <a:t>future</a:t>
            </a:r>
            <a:r>
              <a:rPr lang="sv-SE" dirty="0"/>
              <a:t> support, </a:t>
            </a:r>
            <a:r>
              <a:rPr lang="sv-SE" dirty="0" err="1"/>
              <a:t>but</a:t>
            </a:r>
            <a:r>
              <a:rPr lang="sv-SE" dirty="0"/>
              <a:t> not for </a:t>
            </a:r>
            <a:r>
              <a:rPr lang="sv-SE" dirty="0" err="1"/>
              <a:t>ownership</a:t>
            </a:r>
            <a:r>
              <a:rPr lang="sv-SE" dirty="0"/>
              <a:t>.</a:t>
            </a:r>
            <a:r>
              <a:rPr lang="sv-SE" dirty="0">
                <a:cs typeface="Arial"/>
              </a:rPr>
              <a:t> </a:t>
            </a:r>
            <a:r>
              <a:rPr lang="sv-SE" dirty="0" err="1">
                <a:cs typeface="Arial"/>
              </a:rPr>
              <a:t>Some</a:t>
            </a:r>
            <a:r>
              <a:rPr lang="sv-SE" dirty="0">
                <a:cs typeface="Arial"/>
              </a:rPr>
              <a:t> </a:t>
            </a:r>
            <a:r>
              <a:rPr lang="sv-SE" dirty="0" err="1">
                <a:cs typeface="Arial"/>
              </a:rPr>
              <a:t>companies</a:t>
            </a:r>
            <a:r>
              <a:rPr lang="sv-SE" dirty="0">
                <a:cs typeface="Arial"/>
              </a:rPr>
              <a:t> </a:t>
            </a:r>
            <a:r>
              <a:rPr lang="sv-SE" dirty="0" err="1">
                <a:cs typeface="Arial"/>
              </a:rPr>
              <a:t>require</a:t>
            </a:r>
            <a:r>
              <a:rPr lang="sv-SE" dirty="0">
                <a:cs typeface="Arial"/>
              </a:rPr>
              <a:t> </a:t>
            </a:r>
            <a:r>
              <a:rPr lang="sv-SE" dirty="0" err="1">
                <a:cs typeface="Arial"/>
              </a:rPr>
              <a:t>open</a:t>
            </a:r>
            <a:r>
              <a:rPr lang="sv-SE" dirty="0">
                <a:cs typeface="Arial"/>
              </a:rPr>
              <a:t> source solutions.</a:t>
            </a:r>
          </a:p>
        </p:txBody>
      </p:sp>
    </p:spTree>
    <p:extLst>
      <p:ext uri="{BB962C8B-B14F-4D97-AF65-F5344CB8AC3E}">
        <p14:creationId xmlns:p14="http://schemas.microsoft.com/office/powerpoint/2010/main" val="2968468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457200" y="274638"/>
            <a:ext cx="3394720" cy="1143000"/>
          </a:xfrm>
        </p:spPr>
        <p:txBody>
          <a:bodyPr/>
          <a:lstStyle/>
          <a:p>
            <a:r>
              <a:rPr lang="sv-SE" dirty="0" err="1"/>
              <a:t>Open</a:t>
            </a:r>
            <a:r>
              <a:rPr lang="sv-SE" dirty="0"/>
              <a:t> source </a:t>
            </a:r>
            <a:r>
              <a:rPr lang="sv-SE" dirty="0" err="1"/>
              <a:t>licenses</a:t>
            </a:r>
            <a:endParaRPr lang="sv-SE" dirty="0"/>
          </a:p>
        </p:txBody>
      </p:sp>
      <p:pic>
        <p:nvPicPr>
          <p:cNvPr id="1027" name="Picture 3" descr="https://upload.wikimedia.org/wikipedia/commons/thumb/d/dc/Quick-guide-gplv3-compatibility.svg/350px-Quick-guide-gplv3-compatibility.svg.png">
            <a:hlinkClick r:id="rId2"/>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629"/>
          <a:stretch/>
        </p:blipFill>
        <p:spPr bwMode="auto">
          <a:xfrm>
            <a:off x="3286065" y="321936"/>
            <a:ext cx="5570639" cy="5746650"/>
          </a:xfrm>
          <a:prstGeom prst="rect">
            <a:avLst/>
          </a:prstGeom>
          <a:noFill/>
          <a:extLst>
            <a:ext uri="{909E8E84-426E-40DD-AFC4-6F175D3DCCD1}">
              <a14:hiddenFill xmlns:a14="http://schemas.microsoft.com/office/drawing/2010/main">
                <a:solidFill>
                  <a:srgbClr val="FFFFFF"/>
                </a:solidFill>
              </a14:hiddenFill>
            </a:ext>
          </a:extLst>
        </p:spPr>
      </p:pic>
      <p:sp>
        <p:nvSpPr>
          <p:cNvPr id="3" name="textruta 2"/>
          <p:cNvSpPr txBox="1"/>
          <p:nvPr/>
        </p:nvSpPr>
        <p:spPr>
          <a:xfrm>
            <a:off x="469372" y="4797152"/>
            <a:ext cx="1872207" cy="646331"/>
          </a:xfrm>
          <a:prstGeom prst="rect">
            <a:avLst/>
          </a:prstGeom>
          <a:noFill/>
        </p:spPr>
        <p:txBody>
          <a:bodyPr wrap="square" rtlCol="0">
            <a:spAutoFit/>
          </a:bodyPr>
          <a:lstStyle/>
          <a:p>
            <a:r>
              <a:rPr lang="sv-SE" dirty="0"/>
              <a:t>Arrows show </a:t>
            </a:r>
            <a:r>
              <a:rPr lang="sv-SE" dirty="0" err="1"/>
              <a:t>compatiblity</a:t>
            </a:r>
            <a:endParaRPr lang="sv-SE" dirty="0"/>
          </a:p>
        </p:txBody>
      </p:sp>
    </p:spTree>
    <p:extLst>
      <p:ext uri="{BB962C8B-B14F-4D97-AF65-F5344CB8AC3E}">
        <p14:creationId xmlns:p14="http://schemas.microsoft.com/office/powerpoint/2010/main" val="33853390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www.harjegardar.se/images/200.74696a9712789b8db388000685/avtal1.jpg"/>
          <p:cNvPicPr>
            <a:picLocks noChangeAspect="1" noChangeArrowheads="1"/>
          </p:cNvPicPr>
          <p:nvPr/>
        </p:nvPicPr>
        <p:blipFill>
          <a:blip r:embed="rId3" cstate="print"/>
          <a:srcRect/>
          <a:stretch>
            <a:fillRect/>
          </a:stretch>
        </p:blipFill>
        <p:spPr bwMode="auto">
          <a:xfrm>
            <a:off x="6953250" y="0"/>
            <a:ext cx="2190750" cy="2190750"/>
          </a:xfrm>
          <a:prstGeom prst="rect">
            <a:avLst/>
          </a:prstGeom>
          <a:noFill/>
          <a:ln w="9525">
            <a:noFill/>
            <a:miter lim="800000"/>
            <a:headEnd/>
            <a:tailEnd/>
          </a:ln>
        </p:spPr>
      </p:pic>
      <p:sp>
        <p:nvSpPr>
          <p:cNvPr id="11267" name="Rubrik 1"/>
          <p:cNvSpPr>
            <a:spLocks noGrp="1"/>
          </p:cNvSpPr>
          <p:nvPr>
            <p:ph type="title"/>
          </p:nvPr>
        </p:nvSpPr>
        <p:spPr>
          <a:xfrm>
            <a:off x="457200" y="274638"/>
            <a:ext cx="8686800" cy="1143000"/>
          </a:xfrm>
        </p:spPr>
        <p:txBody>
          <a:bodyPr/>
          <a:lstStyle/>
          <a:p>
            <a:r>
              <a:rPr lang="sv-SE" dirty="0"/>
              <a:t>EXAMPLE OF THESES PROJECT IPR</a:t>
            </a:r>
          </a:p>
        </p:txBody>
      </p:sp>
      <p:sp>
        <p:nvSpPr>
          <p:cNvPr id="11268" name="Platshållare för innehåll 2"/>
          <p:cNvSpPr>
            <a:spLocks noGrp="1"/>
          </p:cNvSpPr>
          <p:nvPr>
            <p:ph idx="1"/>
          </p:nvPr>
        </p:nvSpPr>
        <p:spPr>
          <a:xfrm>
            <a:off x="0" y="836712"/>
            <a:ext cx="8915400" cy="5105400"/>
          </a:xfrm>
        </p:spPr>
        <p:txBody>
          <a:bodyPr/>
          <a:lstStyle/>
          <a:p>
            <a:pPr>
              <a:buFont typeface="Arial" pitchFamily="34" charset="0"/>
              <a:buNone/>
            </a:pPr>
            <a:r>
              <a:rPr lang="sv-SE" sz="1600" dirty="0"/>
              <a:t>	</a:t>
            </a:r>
            <a:r>
              <a:rPr lang="sv-SE" sz="1600" b="1" dirty="0"/>
              <a:t>§ 1 Parter</a:t>
            </a:r>
            <a:r>
              <a:rPr lang="sv-SE" sz="1600" dirty="0"/>
              <a:t> </a:t>
            </a:r>
            <a:br>
              <a:rPr lang="sv-SE" sz="1600" dirty="0"/>
            </a:br>
            <a:r>
              <a:rPr lang="sv-SE" sz="1600" dirty="0"/>
              <a:t>Följande avtal gäller å ena sidan studenten (namn och personnr)  vid X universitet nedan kallad Studenten, samt å andra sidan företaget (AB, </a:t>
            </a:r>
            <a:r>
              <a:rPr lang="sv-SE" sz="1600" dirty="0" err="1"/>
              <a:t>org</a:t>
            </a:r>
            <a:r>
              <a:rPr lang="sv-SE" sz="1600" dirty="0"/>
              <a:t> nr) nedan kallat Företaget. </a:t>
            </a:r>
          </a:p>
          <a:p>
            <a:pPr>
              <a:buFont typeface="Arial" pitchFamily="34" charset="0"/>
              <a:buNone/>
            </a:pPr>
            <a:r>
              <a:rPr lang="sv-SE" sz="1600" b="1" dirty="0"/>
              <a:t>	§ 2 Sekretess </a:t>
            </a:r>
            <a:br>
              <a:rPr lang="sv-SE" sz="1600" b="1" dirty="0"/>
            </a:br>
            <a:r>
              <a:rPr lang="sv-SE" sz="1600" dirty="0"/>
              <a:t>Studenten förbinder sig att hantera sådan information som inte är offentlig eller på annat sätt är att anse som allmän eller allmänt känd, konfidentiellt, som fås i samband med projektet.  Studenten har dock rätt att diskutera projektet med lärare och andra studenter ingående i samma projekt samt att redovisa projektet såväl muntligt inför lärare och studenter vid Karlstads universitet, som skriftligt. På skriftlig begäran av Företaget kan rapporten </a:t>
            </a:r>
            <a:r>
              <a:rPr lang="sv-SE" sz="1600" b="1" i="1" dirty="0"/>
              <a:t>hemligstämplas</a:t>
            </a:r>
            <a:r>
              <a:rPr lang="sv-SE" sz="1600" dirty="0"/>
              <a:t> i maximalt fem år.  Företaget förbinder sig å sin sida att behandla information som fås från Studenten konfidentiellt. Speciellt gäller detta information som kan göra att nyhetshinder uppstår vad gäller immaterialrättsligt skydd. </a:t>
            </a:r>
          </a:p>
          <a:p>
            <a:pPr>
              <a:buFont typeface="Arial" pitchFamily="34" charset="0"/>
              <a:buNone/>
            </a:pPr>
            <a:r>
              <a:rPr lang="sv-SE" sz="1600" b="1" dirty="0"/>
              <a:t>	§ 3 Immaterialrätt </a:t>
            </a:r>
            <a:br>
              <a:rPr lang="sv-SE" sz="1600" b="1" dirty="0"/>
            </a:br>
            <a:r>
              <a:rPr lang="sv-SE" sz="1600" dirty="0"/>
              <a:t>Alla av Studenten framtagna nya uppfinningar, inkluderat produkter, processer, tekniker, förbättringar eller annat, som uppstår ur arbetet och som skulle kunna vara föremål för immaterialrättsligt skydd, patentskydd eller annat immaterialrättsligt skydd</a:t>
            </a:r>
            <a:r>
              <a:rPr lang="sv-SE" sz="1600" b="1" i="1" dirty="0"/>
              <a:t>, ska tillfalla Studenten</a:t>
            </a:r>
            <a:r>
              <a:rPr lang="sv-SE" sz="1600" dirty="0"/>
              <a:t>.  Företaget äger dock rätt att, mot utgivande av skälig ersättning till studenten, helt eller delvis förvärva rätten till eventuell uppfinning. Företagets intresse av ett eventuellt förvärv ska meddelas studenten inom tre månader efter det att uppfinningen blev känd för företaget. </a:t>
            </a:r>
            <a:br>
              <a:rPr lang="sv-SE" sz="1600" dirty="0"/>
            </a:br>
            <a:endParaRPr lang="sv-SE" sz="1600" dirty="0"/>
          </a:p>
        </p:txBody>
      </p:sp>
    </p:spTree>
    <p:extLst>
      <p:ext uri="{BB962C8B-B14F-4D97-AF65-F5344CB8AC3E}">
        <p14:creationId xmlns:p14="http://schemas.microsoft.com/office/powerpoint/2010/main" val="25605067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www.harjegardar.se/images/200.74696a9712789b8db388000685/avtal1.jpg"/>
          <p:cNvPicPr>
            <a:picLocks noChangeAspect="1" noChangeArrowheads="1"/>
          </p:cNvPicPr>
          <p:nvPr/>
        </p:nvPicPr>
        <p:blipFill>
          <a:blip r:embed="rId3" cstate="print"/>
          <a:srcRect/>
          <a:stretch>
            <a:fillRect/>
          </a:stretch>
        </p:blipFill>
        <p:spPr bwMode="auto">
          <a:xfrm>
            <a:off x="6953250" y="0"/>
            <a:ext cx="2190750" cy="2190750"/>
          </a:xfrm>
          <a:prstGeom prst="rect">
            <a:avLst/>
          </a:prstGeom>
          <a:noFill/>
          <a:ln w="9525">
            <a:noFill/>
            <a:miter lim="800000"/>
            <a:headEnd/>
            <a:tailEnd/>
          </a:ln>
        </p:spPr>
      </p:pic>
      <p:sp>
        <p:nvSpPr>
          <p:cNvPr id="12291" name="Platshållare för innehåll 2"/>
          <p:cNvSpPr>
            <a:spLocks noGrp="1"/>
          </p:cNvSpPr>
          <p:nvPr>
            <p:ph idx="1"/>
          </p:nvPr>
        </p:nvSpPr>
        <p:spPr>
          <a:xfrm>
            <a:off x="0" y="228600"/>
            <a:ext cx="8915400" cy="5867400"/>
          </a:xfrm>
        </p:spPr>
        <p:txBody>
          <a:bodyPr/>
          <a:lstStyle/>
          <a:p>
            <a:pPr>
              <a:buFont typeface="Arial" pitchFamily="34" charset="0"/>
              <a:buNone/>
            </a:pPr>
            <a:br>
              <a:rPr lang="sv-SE" sz="1600" dirty="0"/>
            </a:br>
            <a:r>
              <a:rPr lang="sv-SE" sz="1600" dirty="0"/>
              <a:t>Vid fastställande av ersättning ska hänsyn tas till graden av rättighetsförvärv samt till i vilken grad företaget bidragit till uppfinningens framtagande. </a:t>
            </a:r>
            <a:br>
              <a:rPr lang="sv-SE" sz="1600" dirty="0"/>
            </a:br>
            <a:r>
              <a:rPr lang="sv-SE" sz="1600" dirty="0"/>
              <a:t>Utnyttjar inte företaget denna rättighet till förvärv, äger Studenten själv rätt att söka immaterialrättsligt skydd för, samt att exploatera eventuell uppfinning. </a:t>
            </a:r>
          </a:p>
          <a:p>
            <a:r>
              <a:rPr lang="sv-SE" sz="1600" b="1" dirty="0"/>
              <a:t>§ 4 Ansvar </a:t>
            </a:r>
            <a:br>
              <a:rPr lang="sv-SE" sz="1600" b="1" dirty="0"/>
            </a:br>
            <a:r>
              <a:rPr lang="sv-SE" sz="1600" dirty="0"/>
              <a:t>Studenten ska bedriva arbetet självständigt. Studenten bär inte ansvar för projektet rent resultatmässigt, och har inte något ansvar ekonomiskt för projektet. </a:t>
            </a:r>
            <a:br>
              <a:rPr lang="sv-SE" sz="1600" dirty="0"/>
            </a:br>
            <a:r>
              <a:rPr lang="sv-SE" sz="1600" dirty="0"/>
              <a:t>Företaget ska avsätta rimliga resurser, vari ingår en kontaktperson, för att projektet ska kunna bedrivas enligt uppgjort tidsplan. Vid eventuella inköp till projektet, ska företaget faktureras direkt. </a:t>
            </a:r>
          </a:p>
          <a:p>
            <a:r>
              <a:rPr lang="sv-SE" sz="1600" b="1" dirty="0"/>
              <a:t>§ 5 Resultat och rapportering</a:t>
            </a:r>
            <a:r>
              <a:rPr lang="sv-SE" sz="1600" dirty="0"/>
              <a:t> </a:t>
            </a:r>
            <a:br>
              <a:rPr lang="sv-SE" sz="1600" dirty="0"/>
            </a:br>
            <a:r>
              <a:rPr lang="sv-SE" sz="1600" dirty="0"/>
              <a:t>När projektet är avslutat ska Studenten till Företaget lämna en muntlig och en skriftlig rapport av projektarbetet, tillsammans med en kostnadsredovisning med originalverifikat. </a:t>
            </a:r>
          </a:p>
          <a:p>
            <a:r>
              <a:rPr lang="sv-SE" sz="1600" b="1" dirty="0"/>
              <a:t>§ 6 Ändringar</a:t>
            </a:r>
            <a:r>
              <a:rPr lang="sv-SE" sz="1600" dirty="0"/>
              <a:t> </a:t>
            </a:r>
            <a:br>
              <a:rPr lang="sv-SE" sz="1600" dirty="0"/>
            </a:br>
            <a:r>
              <a:rPr lang="sv-SE" sz="1600" dirty="0"/>
              <a:t>Samtliga ändringar av och tillägg till detta avtal ska vara skriftliga och undertecknade av båda parter för att anses giltiga. </a:t>
            </a:r>
          </a:p>
          <a:p>
            <a:r>
              <a:rPr lang="sv-SE" sz="1600" b="1" dirty="0"/>
              <a:t>§ 7 Tvist </a:t>
            </a:r>
            <a:br>
              <a:rPr lang="sv-SE" sz="1600" b="1" dirty="0"/>
            </a:br>
            <a:r>
              <a:rPr lang="sv-SE" sz="1600" dirty="0"/>
              <a:t>Tvister angående detta avtals tolkning ska avgöras av allmän svensk domstol. Av detta avtal har Studenten och Företaget tagit var sitt exemplar.</a:t>
            </a:r>
            <a:br>
              <a:rPr lang="sv-SE" sz="1600" dirty="0"/>
            </a:br>
            <a:r>
              <a:rPr lang="sv-SE" sz="1600" dirty="0"/>
              <a:t>Undertecknas av Studenten och Företagets firmatecknare.</a:t>
            </a:r>
          </a:p>
          <a:p>
            <a:pPr>
              <a:buFont typeface="Arial" pitchFamily="34" charset="0"/>
              <a:buNone/>
            </a:pPr>
            <a:r>
              <a:rPr lang="sv-SE" sz="1600" dirty="0"/>
              <a:t>			Källa: Karlstad universitet.</a:t>
            </a:r>
          </a:p>
        </p:txBody>
      </p:sp>
    </p:spTree>
    <p:extLst>
      <p:ext uri="{BB962C8B-B14F-4D97-AF65-F5344CB8AC3E}">
        <p14:creationId xmlns:p14="http://schemas.microsoft.com/office/powerpoint/2010/main" val="2332563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7"/>
          <p:cNvSpPr/>
          <p:nvPr/>
        </p:nvSpPr>
        <p:spPr>
          <a:xfrm>
            <a:off x="0" y="-169277"/>
            <a:ext cx="300082" cy="338554"/>
          </a:xfrm>
          <a:prstGeom prst="rect">
            <a:avLst/>
          </a:prstGeom>
          <a:solidFill>
            <a:srgbClr val="FFFFFF"/>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600"/>
              <a:buFont typeface="Arial"/>
              <a:buNone/>
            </a:pPr>
            <a:r>
              <a:rPr lang="sv-SE" sz="1600" b="0" i="0" u="none" strike="noStrike" cap="none">
                <a:solidFill>
                  <a:schemeClr val="dk1"/>
                </a:solidFill>
                <a:latin typeface="Arial"/>
                <a:ea typeface="Arial"/>
                <a:cs typeface="Arial"/>
                <a:sym typeface="Arial"/>
              </a:rPr>
              <a:t>  </a:t>
            </a:r>
            <a:endParaRPr sz="54800" b="0" i="0" u="none" strike="noStrike" cap="none">
              <a:solidFill>
                <a:schemeClr val="dk1"/>
              </a:solidFill>
              <a:latin typeface="Arial"/>
              <a:ea typeface="Arial"/>
              <a:cs typeface="Arial"/>
              <a:sym typeface="Arial"/>
            </a:endParaRPr>
          </a:p>
        </p:txBody>
      </p:sp>
      <p:sp>
        <p:nvSpPr>
          <p:cNvPr id="170" name="Google Shape;170;p7" descr="resource://skype_ff_extension-at-jetpack/skype_ff_extension/data/call_skype_logo.png"/>
          <p:cNvSpPr/>
          <p:nvPr/>
        </p:nvSpPr>
        <p:spPr>
          <a:xfrm>
            <a:off x="401638" y="161925"/>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Arial"/>
              <a:ea typeface="Arial"/>
              <a:cs typeface="Arial"/>
              <a:sym typeface="Arial"/>
            </a:endParaRPr>
          </a:p>
        </p:txBody>
      </p:sp>
      <p:sp>
        <p:nvSpPr>
          <p:cNvPr id="171" name="Google Shape;171;p7"/>
          <p:cNvSpPr/>
          <p:nvPr/>
        </p:nvSpPr>
        <p:spPr>
          <a:xfrm>
            <a:off x="2442861" y="4248529"/>
            <a:ext cx="2160300" cy="86173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sv-SE" sz="1400" b="1" dirty="0">
                <a:solidFill>
                  <a:srgbClr val="336DA7"/>
                </a:solidFill>
                <a:latin typeface="Gill Sans"/>
                <a:ea typeface="Gill Sans"/>
                <a:cs typeface="Gill Sans"/>
                <a:sym typeface="Gill Sans"/>
              </a:rPr>
              <a:t>Johan Landström</a:t>
            </a:r>
            <a:br>
              <a:rPr lang="sv-SE" sz="1400" dirty="0">
                <a:solidFill>
                  <a:schemeClr val="dk1"/>
                </a:solidFill>
                <a:latin typeface="Arial"/>
                <a:ea typeface="Arial"/>
                <a:cs typeface="Arial"/>
                <a:sym typeface="Arial"/>
              </a:rPr>
            </a:br>
            <a:r>
              <a:rPr lang="sv-SE" sz="1200" dirty="0">
                <a:solidFill>
                  <a:srgbClr val="2B2B2B"/>
                </a:solidFill>
                <a:latin typeface="Gill Sans"/>
                <a:ea typeface="Gill Sans"/>
                <a:cs typeface="Gill Sans"/>
                <a:sym typeface="Gill Sans"/>
              </a:rPr>
              <a:t>Innovationsrådgivare</a:t>
            </a:r>
            <a:br>
              <a:rPr lang="sv-SE" sz="1200" dirty="0">
                <a:solidFill>
                  <a:srgbClr val="2B2B2B"/>
                </a:solidFill>
                <a:latin typeface="Gill Sans"/>
                <a:ea typeface="Gill Sans"/>
                <a:cs typeface="Gill Sans"/>
                <a:sym typeface="Gill Sans"/>
              </a:rPr>
            </a:br>
            <a:r>
              <a:rPr lang="sv-SE" sz="1200" dirty="0">
                <a:solidFill>
                  <a:srgbClr val="2B2B2B"/>
                </a:solidFill>
                <a:latin typeface="Gill Sans"/>
                <a:ea typeface="Gill Sans"/>
                <a:cs typeface="Gill Sans"/>
                <a:sym typeface="Gill Sans"/>
              </a:rPr>
              <a:t>Samverkansavdelningen</a:t>
            </a:r>
            <a:br>
              <a:rPr lang="sv-SE" sz="1200" dirty="0">
                <a:solidFill>
                  <a:srgbClr val="2B2B2B"/>
                </a:solidFill>
                <a:latin typeface="Gill Sans"/>
                <a:ea typeface="Gill Sans"/>
                <a:cs typeface="Gill Sans"/>
                <a:sym typeface="Gill Sans"/>
              </a:rPr>
            </a:br>
            <a:r>
              <a:rPr lang="sv-SE" sz="1200" u="sng" dirty="0">
                <a:solidFill>
                  <a:schemeClr val="hlink"/>
                </a:solidFill>
                <a:latin typeface="Gill Sans"/>
                <a:ea typeface="Gill Sans"/>
                <a:cs typeface="Gill Sans"/>
                <a:sym typeface="Gill Sans"/>
              </a:rPr>
              <a:t>Johan.landstrom@miun.se</a:t>
            </a:r>
            <a:endParaRPr sz="1400" dirty="0">
              <a:solidFill>
                <a:srgbClr val="2B2B2B"/>
              </a:solidFill>
              <a:latin typeface="Gill Sans"/>
              <a:ea typeface="Gill Sans"/>
              <a:cs typeface="Gill Sans"/>
              <a:sym typeface="Gill Sans"/>
            </a:endParaRPr>
          </a:p>
        </p:txBody>
      </p:sp>
      <p:sp>
        <p:nvSpPr>
          <p:cNvPr id="172" name="Google Shape;172;p7"/>
          <p:cNvSpPr txBox="1"/>
          <p:nvPr/>
        </p:nvSpPr>
        <p:spPr>
          <a:xfrm>
            <a:off x="457200" y="274638"/>
            <a:ext cx="8229600" cy="1143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95D0F"/>
              </a:buClr>
              <a:buSzPts val="3200"/>
              <a:buFont typeface="Arial"/>
              <a:buNone/>
            </a:pPr>
            <a:r>
              <a:rPr lang="sv-SE" sz="3200" b="1" i="0" u="none" strike="noStrike" cap="none" dirty="0">
                <a:solidFill>
                  <a:srgbClr val="E95D0F"/>
                </a:solidFill>
                <a:latin typeface="Arial"/>
                <a:ea typeface="Arial"/>
                <a:cs typeface="Arial"/>
                <a:sym typeface="Arial"/>
              </a:rPr>
              <a:t>STAFF</a:t>
            </a:r>
            <a:endParaRPr sz="3200" b="1" i="0" u="none" strike="noStrike" cap="none" dirty="0">
              <a:solidFill>
                <a:srgbClr val="E95D0F"/>
              </a:solidFill>
              <a:latin typeface="Arial"/>
              <a:ea typeface="Arial"/>
              <a:cs typeface="Arial"/>
              <a:sym typeface="Arial"/>
            </a:endParaRPr>
          </a:p>
        </p:txBody>
      </p:sp>
      <p:sp>
        <p:nvSpPr>
          <p:cNvPr id="174" name="Google Shape;174;p7"/>
          <p:cNvSpPr/>
          <p:nvPr/>
        </p:nvSpPr>
        <p:spPr>
          <a:xfrm>
            <a:off x="148656" y="4248529"/>
            <a:ext cx="2160300" cy="86173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sv-SE" sz="1400" b="1" dirty="0">
                <a:solidFill>
                  <a:srgbClr val="336DA7"/>
                </a:solidFill>
                <a:latin typeface="Gill Sans"/>
                <a:ea typeface="Gill Sans"/>
                <a:cs typeface="Gill Sans"/>
                <a:sym typeface="Gill Sans"/>
              </a:rPr>
              <a:t>Maria Wiik</a:t>
            </a:r>
            <a:br>
              <a:rPr lang="sv-SE" sz="1400" dirty="0">
                <a:solidFill>
                  <a:schemeClr val="dk1"/>
                </a:solidFill>
                <a:latin typeface="Arial"/>
                <a:ea typeface="Arial"/>
                <a:cs typeface="Arial"/>
                <a:sym typeface="Arial"/>
              </a:rPr>
            </a:br>
            <a:r>
              <a:rPr lang="sv-SE" sz="1200" dirty="0">
                <a:solidFill>
                  <a:srgbClr val="2B2B2B"/>
                </a:solidFill>
                <a:latin typeface="Gill Sans"/>
                <a:ea typeface="Gill Sans"/>
                <a:cs typeface="Gill Sans"/>
                <a:sym typeface="Gill Sans"/>
              </a:rPr>
              <a:t>Innovationsrådgivare</a:t>
            </a:r>
            <a:br>
              <a:rPr lang="sv-SE" sz="1200" dirty="0">
                <a:solidFill>
                  <a:srgbClr val="2B2B2B"/>
                </a:solidFill>
                <a:latin typeface="Gill Sans"/>
                <a:ea typeface="Gill Sans"/>
                <a:cs typeface="Gill Sans"/>
                <a:sym typeface="Gill Sans"/>
              </a:rPr>
            </a:br>
            <a:r>
              <a:rPr lang="sv-SE" sz="1200" dirty="0" err="1">
                <a:solidFill>
                  <a:srgbClr val="2B2B2B"/>
                </a:solidFill>
                <a:latin typeface="Gill Sans"/>
                <a:ea typeface="Gill Sans"/>
                <a:cs typeface="Gill Sans"/>
                <a:sym typeface="Gill Sans"/>
              </a:rPr>
              <a:t>Bizmaker</a:t>
            </a:r>
            <a:br>
              <a:rPr lang="sv-SE" sz="1200" dirty="0">
                <a:solidFill>
                  <a:srgbClr val="2B2B2B"/>
                </a:solidFill>
                <a:latin typeface="Gill Sans"/>
                <a:ea typeface="Gill Sans"/>
                <a:cs typeface="Gill Sans"/>
                <a:sym typeface="Gill Sans"/>
              </a:rPr>
            </a:br>
            <a:r>
              <a:rPr lang="sv-SE" sz="1200" u="sng" dirty="0">
                <a:solidFill>
                  <a:schemeClr val="hlink"/>
                </a:solidFill>
                <a:latin typeface="Gill Sans"/>
                <a:ea typeface="Gill Sans"/>
                <a:cs typeface="Gill Sans"/>
                <a:sym typeface="Gill Sans"/>
                <a:hlinkClick r:id="rId3"/>
              </a:rPr>
              <a:t>Maria.Wiik@bizmaker.se</a:t>
            </a:r>
            <a:r>
              <a:rPr lang="sv-SE" sz="1200" dirty="0">
                <a:solidFill>
                  <a:srgbClr val="2B2B2B"/>
                </a:solidFill>
                <a:latin typeface="Gill Sans"/>
                <a:ea typeface="Gill Sans"/>
                <a:cs typeface="Gill Sans"/>
                <a:sym typeface="Gill Sans"/>
              </a:rPr>
              <a:t> </a:t>
            </a:r>
            <a:endParaRPr sz="1400" dirty="0">
              <a:solidFill>
                <a:srgbClr val="2B2B2B"/>
              </a:solidFill>
              <a:latin typeface="Gill Sans"/>
              <a:ea typeface="Gill Sans"/>
              <a:cs typeface="Gill Sans"/>
              <a:sym typeface="Gill Sans"/>
            </a:endParaRPr>
          </a:p>
        </p:txBody>
      </p:sp>
      <p:pic>
        <p:nvPicPr>
          <p:cNvPr id="1026" name="Picture 2" descr="Kontakt - BizMaker">
            <a:extLst>
              <a:ext uri="{FF2B5EF4-FFF2-40B4-BE49-F238E27FC236}">
                <a16:creationId xmlns:a16="http://schemas.microsoft.com/office/drawing/2014/main" id="{E3EE2FC8-528D-4127-9E2C-728C51F219C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8656" y="1542932"/>
            <a:ext cx="2571298" cy="2571298"/>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171;p7">
            <a:extLst>
              <a:ext uri="{FF2B5EF4-FFF2-40B4-BE49-F238E27FC236}">
                <a16:creationId xmlns:a16="http://schemas.microsoft.com/office/drawing/2014/main" id="{CA478DD8-8BE2-4BD8-A128-37E3A88B8D78}"/>
              </a:ext>
            </a:extLst>
          </p:cNvPr>
          <p:cNvSpPr/>
          <p:nvPr/>
        </p:nvSpPr>
        <p:spPr>
          <a:xfrm>
            <a:off x="5093792" y="4248529"/>
            <a:ext cx="2160300" cy="86173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sv-SE" sz="1400" b="1" dirty="0">
                <a:solidFill>
                  <a:srgbClr val="336DA7"/>
                </a:solidFill>
                <a:latin typeface="Gill Sans"/>
                <a:ea typeface="Gill Sans"/>
                <a:cs typeface="Gill Sans"/>
                <a:sym typeface="Gill Sans"/>
              </a:rPr>
              <a:t>Holger Noack</a:t>
            </a:r>
            <a:br>
              <a:rPr lang="sv-SE" sz="1400" dirty="0">
                <a:solidFill>
                  <a:schemeClr val="dk1"/>
                </a:solidFill>
                <a:latin typeface="Arial"/>
                <a:ea typeface="Arial"/>
                <a:cs typeface="Arial"/>
                <a:sym typeface="Arial"/>
              </a:rPr>
            </a:br>
            <a:r>
              <a:rPr lang="sv-SE" sz="1200" dirty="0">
                <a:solidFill>
                  <a:srgbClr val="2B2B2B"/>
                </a:solidFill>
                <a:latin typeface="Gill Sans"/>
                <a:ea typeface="Gill Sans"/>
                <a:cs typeface="Gill Sans"/>
                <a:sym typeface="Gill Sans"/>
              </a:rPr>
              <a:t>Innovationsrådgivare</a:t>
            </a:r>
            <a:br>
              <a:rPr lang="sv-SE" sz="1200" dirty="0">
                <a:solidFill>
                  <a:srgbClr val="2B2B2B"/>
                </a:solidFill>
                <a:latin typeface="Gill Sans"/>
                <a:ea typeface="Gill Sans"/>
                <a:cs typeface="Gill Sans"/>
                <a:sym typeface="Gill Sans"/>
              </a:rPr>
            </a:br>
            <a:r>
              <a:rPr lang="sv-SE" sz="1200" dirty="0">
                <a:solidFill>
                  <a:srgbClr val="2B2B2B"/>
                </a:solidFill>
                <a:latin typeface="Gill Sans"/>
                <a:ea typeface="Gill Sans"/>
                <a:cs typeface="Gill Sans"/>
                <a:sym typeface="Gill Sans"/>
              </a:rPr>
              <a:t>Samverkansavdelningen</a:t>
            </a:r>
            <a:br>
              <a:rPr lang="sv-SE" sz="1200" dirty="0">
                <a:solidFill>
                  <a:srgbClr val="2B2B2B"/>
                </a:solidFill>
                <a:latin typeface="Gill Sans"/>
                <a:ea typeface="Gill Sans"/>
                <a:cs typeface="Gill Sans"/>
                <a:sym typeface="Gill Sans"/>
              </a:rPr>
            </a:br>
            <a:r>
              <a:rPr lang="sv-SE" sz="1200" u="sng" dirty="0">
                <a:solidFill>
                  <a:schemeClr val="hlink"/>
                </a:solidFill>
                <a:latin typeface="Gill Sans"/>
                <a:ea typeface="Gill Sans"/>
                <a:cs typeface="Gill Sans"/>
                <a:sym typeface="Gill Sans"/>
              </a:rPr>
              <a:t>Johan.landstrom@miun.se</a:t>
            </a:r>
            <a:endParaRPr sz="1400" dirty="0">
              <a:solidFill>
                <a:srgbClr val="2B2B2B"/>
              </a:solidFill>
              <a:latin typeface="Gill Sans"/>
              <a:ea typeface="Gill Sans"/>
              <a:cs typeface="Gill Sans"/>
              <a:sym typeface="Gill Sans"/>
            </a:endParaRPr>
          </a:p>
        </p:txBody>
      </p:sp>
      <p:pic>
        <p:nvPicPr>
          <p:cNvPr id="16" name="Picture 4" descr="https://miun.imagevault.media/publishedmedia/sx910hmrp3zihd50bi0t/joland.webp">
            <a:extLst>
              <a:ext uri="{FF2B5EF4-FFF2-40B4-BE49-F238E27FC236}">
                <a16:creationId xmlns:a16="http://schemas.microsoft.com/office/drawing/2014/main" id="{E260CCC8-9018-4A26-963F-5354E6B83B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3531" y="1910039"/>
            <a:ext cx="2204190" cy="22041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1CE99E3-0B9C-4BB5-9095-AAF6963D7A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4558" y="1910039"/>
            <a:ext cx="2204191" cy="2204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32815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615553" y="885551"/>
            <a:ext cx="7912894" cy="652145"/>
          </a:xfrm>
        </p:spPr>
        <p:txBody>
          <a:bodyPr/>
          <a:lstStyle/>
          <a:p>
            <a:r>
              <a:rPr lang="sv-SE" dirty="0"/>
              <a:t>IPR template</a:t>
            </a:r>
          </a:p>
        </p:txBody>
      </p:sp>
      <p:graphicFrame>
        <p:nvGraphicFramePr>
          <p:cNvPr id="4" name="Tabell 3"/>
          <p:cNvGraphicFramePr>
            <a:graphicFrameLocks noGrp="1"/>
          </p:cNvGraphicFramePr>
          <p:nvPr>
            <p:extLst>
              <p:ext uri="{D42A27DB-BD31-4B8C-83A1-F6EECF244321}">
                <p14:modId xmlns:p14="http://schemas.microsoft.com/office/powerpoint/2010/main" val="1340559348"/>
              </p:ext>
            </p:extLst>
          </p:nvPr>
        </p:nvGraphicFramePr>
        <p:xfrm>
          <a:off x="755576" y="1727264"/>
          <a:ext cx="5256584" cy="1368152"/>
        </p:xfrm>
        <a:graphic>
          <a:graphicData uri="http://schemas.openxmlformats.org/drawingml/2006/table">
            <a:tbl>
              <a:tblPr/>
              <a:tblGrid>
                <a:gridCol w="3595073">
                  <a:extLst>
                    <a:ext uri="{9D8B030D-6E8A-4147-A177-3AD203B41FA5}">
                      <a16:colId xmlns:a16="http://schemas.microsoft.com/office/drawing/2014/main" val="20000"/>
                    </a:ext>
                  </a:extLst>
                </a:gridCol>
                <a:gridCol w="876098">
                  <a:extLst>
                    <a:ext uri="{9D8B030D-6E8A-4147-A177-3AD203B41FA5}">
                      <a16:colId xmlns:a16="http://schemas.microsoft.com/office/drawing/2014/main" val="20001"/>
                    </a:ext>
                  </a:extLst>
                </a:gridCol>
                <a:gridCol w="785413">
                  <a:extLst>
                    <a:ext uri="{9D8B030D-6E8A-4147-A177-3AD203B41FA5}">
                      <a16:colId xmlns:a16="http://schemas.microsoft.com/office/drawing/2014/main" val="20002"/>
                    </a:ext>
                  </a:extLst>
                </a:gridCol>
              </a:tblGrid>
              <a:tr h="499484">
                <a:tc>
                  <a:txBody>
                    <a:bodyPr/>
                    <a:lstStyle/>
                    <a:p>
                      <a:pPr>
                        <a:spcAft>
                          <a:spcPts val="0"/>
                        </a:spcAft>
                      </a:pPr>
                      <a:endParaRPr lang="en-GB" sz="1000" dirty="0">
                        <a:latin typeface="Arial"/>
                        <a:ea typeface="Times New Roman"/>
                        <a:cs typeface="Times New Roman"/>
                      </a:endParaRPr>
                    </a:p>
                  </a:txBody>
                  <a:tcPr marL="68580" marR="68580" marT="0" marB="0">
                    <a:lnL w="1270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endParaRPr lang="en-GB" sz="1000">
                        <a:latin typeface="Arial"/>
                        <a:ea typeface="Times New Roman"/>
                        <a:cs typeface="Times New Roman"/>
                      </a:endParaRPr>
                    </a:p>
                    <a:p>
                      <a:pPr>
                        <a:spcAft>
                          <a:spcPts val="0"/>
                        </a:spcAft>
                      </a:pPr>
                      <a:r>
                        <a:rPr lang="en-GB" sz="1000">
                          <a:latin typeface="Arial"/>
                          <a:ea typeface="Times New Roman"/>
                          <a:cs typeface="Times New Roman"/>
                        </a:rPr>
                        <a:t>Yes</a:t>
                      </a:r>
                      <a:endParaRPr lang="sv-SE"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endParaRPr lang="en-GB" sz="1000" dirty="0">
                        <a:latin typeface="Arial"/>
                        <a:ea typeface="Times New Roman"/>
                        <a:cs typeface="Times New Roman"/>
                      </a:endParaRPr>
                    </a:p>
                    <a:p>
                      <a:pPr>
                        <a:spcAft>
                          <a:spcPts val="0"/>
                        </a:spcAft>
                      </a:pPr>
                      <a:r>
                        <a:rPr lang="en-GB" sz="1000" dirty="0">
                          <a:latin typeface="Arial"/>
                          <a:ea typeface="Times New Roman"/>
                          <a:cs typeface="Times New Roman"/>
                        </a:rPr>
                        <a:t>No</a:t>
                      </a:r>
                      <a:endParaRPr lang="sv-SE" sz="11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dbl" algn="ctr">
                      <a:solidFill>
                        <a:srgbClr val="000000"/>
                      </a:solidFill>
                      <a:prstDash val="solid"/>
                      <a:round/>
                      <a:headEnd type="none" w="med" len="med"/>
                      <a:tailEnd type="none" w="med" len="med"/>
                    </a:lnR>
                    <a:lnT w="1270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68668">
                <a:tc>
                  <a:txBody>
                    <a:bodyPr/>
                    <a:lstStyle/>
                    <a:p>
                      <a:pPr>
                        <a:spcAft>
                          <a:spcPts val="0"/>
                        </a:spcAft>
                      </a:pPr>
                      <a:r>
                        <a:rPr lang="en-GB" sz="1000">
                          <a:latin typeface="Arial"/>
                          <a:ea typeface="Times New Roman"/>
                          <a:cs typeface="Times New Roman"/>
                        </a:rPr>
                        <a:t>The student(s) receives the Buyer’s confidential information and undertakes to respect the confidentiality in accordance with the confidentiality agreement.</a:t>
                      </a:r>
                      <a:endParaRPr lang="sv-SE" sz="1100">
                        <a:latin typeface="Arial"/>
                        <a:ea typeface="Times New Roman"/>
                        <a:cs typeface="Times New Roman"/>
                      </a:endParaRPr>
                    </a:p>
                  </a:txBody>
                  <a:tcPr marL="68580" marR="68580" marT="0" marB="0">
                    <a:lnL w="1270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dbl" algn="ctr">
                      <a:solidFill>
                        <a:srgbClr val="000000"/>
                      </a:solidFill>
                      <a:prstDash val="solid"/>
                      <a:round/>
                      <a:headEnd type="none" w="med" len="med"/>
                      <a:tailEnd type="none" w="med" len="med"/>
                    </a:lnB>
                  </a:tcPr>
                </a:tc>
                <a:tc>
                  <a:txBody>
                    <a:bodyPr/>
                    <a:lstStyle/>
                    <a:p>
                      <a:pPr>
                        <a:spcAft>
                          <a:spcPts val="0"/>
                        </a:spcAft>
                      </a:pPr>
                      <a:br>
                        <a:rPr lang="en-GB" sz="1000">
                          <a:latin typeface="Arial"/>
                          <a:ea typeface="Times New Roman"/>
                          <a:cs typeface="Times New Roman"/>
                        </a:rPr>
                      </a:br>
                      <a:r>
                        <a:rPr lang="en-GB" sz="1000">
                          <a:latin typeface="Arial"/>
                          <a:ea typeface="Times New Roman"/>
                          <a:cs typeface="Times New Roman"/>
                        </a:rPr>
                        <a:t>      </a:t>
                      </a:r>
                      <a:endParaRPr lang="sv-SE"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dbl" algn="ctr">
                      <a:solidFill>
                        <a:srgbClr val="000000"/>
                      </a:solidFill>
                      <a:prstDash val="solid"/>
                      <a:round/>
                      <a:headEnd type="none" w="med" len="med"/>
                      <a:tailEnd type="none" w="med" len="med"/>
                    </a:lnB>
                  </a:tcPr>
                </a:tc>
                <a:tc>
                  <a:txBody>
                    <a:bodyPr/>
                    <a:lstStyle/>
                    <a:p>
                      <a:pPr>
                        <a:spcAft>
                          <a:spcPts val="0"/>
                        </a:spcAft>
                      </a:pPr>
                      <a:endParaRPr lang="en-GB" sz="10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2529"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en-GB" sz="1000" b="0" i="0" u="none" strike="noStrike" cap="none" normalizeH="0" baseline="0">
                <a:ln>
                  <a:noFill/>
                </a:ln>
                <a:solidFill>
                  <a:schemeClr val="tx1"/>
                </a:solidFill>
                <a:effectLst/>
                <a:latin typeface="Arial" pitchFamily="34" charset="0"/>
                <a:ea typeface="Times New Roman" pitchFamily="18" charset="0"/>
                <a:cs typeface="Times New Roman" pitchFamily="18" charset="0"/>
              </a:rPr>
            </a:br>
            <a:br>
              <a:rPr kumimoji="0" lang="en-GB" sz="1000" b="0" i="0" u="none" strike="noStrike" cap="none" normalizeH="0" baseline="0">
                <a:ln>
                  <a:noFill/>
                </a:ln>
                <a:solidFill>
                  <a:schemeClr val="tx1"/>
                </a:solidFill>
                <a:effectLst/>
                <a:latin typeface="Arial" pitchFamily="34" charset="0"/>
                <a:ea typeface="Times New Roman" pitchFamily="18" charset="0"/>
                <a:cs typeface="Times New Roman" pitchFamily="18" charset="0"/>
              </a:rPr>
            </a:br>
            <a:endParaRPr kumimoji="0" lang="en-GB" sz="18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6" name="Tabell 5"/>
          <p:cNvGraphicFramePr>
            <a:graphicFrameLocks noGrp="1"/>
          </p:cNvGraphicFramePr>
          <p:nvPr/>
        </p:nvGraphicFramePr>
        <p:xfrm>
          <a:off x="755576" y="3284985"/>
          <a:ext cx="7416824" cy="2687464"/>
        </p:xfrm>
        <a:graphic>
          <a:graphicData uri="http://schemas.openxmlformats.org/drawingml/2006/table">
            <a:tbl>
              <a:tblPr/>
              <a:tblGrid>
                <a:gridCol w="1479192">
                  <a:extLst>
                    <a:ext uri="{9D8B030D-6E8A-4147-A177-3AD203B41FA5}">
                      <a16:colId xmlns:a16="http://schemas.microsoft.com/office/drawing/2014/main" val="20000"/>
                    </a:ext>
                  </a:extLst>
                </a:gridCol>
                <a:gridCol w="4013565">
                  <a:extLst>
                    <a:ext uri="{9D8B030D-6E8A-4147-A177-3AD203B41FA5}">
                      <a16:colId xmlns:a16="http://schemas.microsoft.com/office/drawing/2014/main" val="20001"/>
                    </a:ext>
                  </a:extLst>
                </a:gridCol>
                <a:gridCol w="1924067">
                  <a:extLst>
                    <a:ext uri="{9D8B030D-6E8A-4147-A177-3AD203B41FA5}">
                      <a16:colId xmlns:a16="http://schemas.microsoft.com/office/drawing/2014/main" val="20002"/>
                    </a:ext>
                  </a:extLst>
                </a:gridCol>
              </a:tblGrid>
              <a:tr h="479377">
                <a:tc>
                  <a:txBody>
                    <a:bodyPr/>
                    <a:lstStyle/>
                    <a:p>
                      <a:pPr>
                        <a:spcAft>
                          <a:spcPts val="0"/>
                        </a:spcAft>
                      </a:pPr>
                      <a:endParaRPr lang="en-GB" sz="1000" dirty="0">
                        <a:latin typeface="Arial"/>
                        <a:ea typeface="Times New Roman"/>
                        <a:cs typeface="Times New Roman"/>
                      </a:endParaRPr>
                    </a:p>
                  </a:txBody>
                  <a:tcPr marL="66148" marR="66148" marT="0" marB="0">
                    <a:lnL w="1270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000">
                          <a:latin typeface="Arial"/>
                          <a:ea typeface="Times New Roman"/>
                          <a:cs typeface="Times New Roman"/>
                        </a:rPr>
                        <a:t>Criterion</a:t>
                      </a:r>
                      <a:endParaRPr lang="sv-SE" sz="1100">
                        <a:latin typeface="Arial"/>
                        <a:ea typeface="Times New Roman"/>
                        <a:cs typeface="Times New Roman"/>
                      </a:endParaRPr>
                    </a:p>
                  </a:txBody>
                  <a:tcPr marL="66148" marR="661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000" dirty="0">
                          <a:latin typeface="Arial"/>
                          <a:ea typeface="Times New Roman"/>
                          <a:cs typeface="Times New Roman"/>
                        </a:rPr>
                        <a:t>Sum payable</a:t>
                      </a:r>
                      <a:endParaRPr lang="sv-SE" sz="1100" dirty="0">
                        <a:latin typeface="Arial"/>
                        <a:ea typeface="Times New Roman"/>
                        <a:cs typeface="Times New Roman"/>
                      </a:endParaRPr>
                    </a:p>
                  </a:txBody>
                  <a:tcPr marL="66148" marR="66148" marT="0" marB="0">
                    <a:lnL w="12700" cap="flat" cmpd="sng" algn="ctr">
                      <a:solidFill>
                        <a:srgbClr val="000000"/>
                      </a:solidFill>
                      <a:prstDash val="solid"/>
                      <a:round/>
                      <a:headEnd type="none" w="med" len="med"/>
                      <a:tailEnd type="none" w="med" len="med"/>
                    </a:lnL>
                    <a:lnR w="12700" cap="flat" cmpd="dbl" algn="ctr">
                      <a:solidFill>
                        <a:srgbClr val="000000"/>
                      </a:solidFill>
                      <a:prstDash val="solid"/>
                      <a:round/>
                      <a:headEnd type="none" w="med" len="med"/>
                      <a:tailEnd type="none" w="med" len="med"/>
                    </a:lnR>
                    <a:lnT w="1270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296532">
                <a:tc>
                  <a:txBody>
                    <a:bodyPr/>
                    <a:lstStyle/>
                    <a:p>
                      <a:pPr>
                        <a:spcAft>
                          <a:spcPts val="0"/>
                        </a:spcAft>
                      </a:pPr>
                      <a:endParaRPr lang="en-GB" sz="1000">
                        <a:latin typeface="Arial"/>
                        <a:ea typeface="Times New Roman"/>
                        <a:cs typeface="Times New Roman"/>
                      </a:endParaRPr>
                    </a:p>
                    <a:p>
                      <a:pPr>
                        <a:spcAft>
                          <a:spcPts val="0"/>
                        </a:spcAft>
                      </a:pPr>
                      <a:r>
                        <a:rPr lang="en-GB" sz="1000">
                          <a:latin typeface="Arial"/>
                          <a:ea typeface="Times New Roman"/>
                          <a:cs typeface="Times New Roman"/>
                        </a:rPr>
                        <a:t>I</a:t>
                      </a:r>
                      <a:endParaRPr lang="sv-SE" sz="1100">
                        <a:latin typeface="Arial"/>
                        <a:ea typeface="Times New Roman"/>
                        <a:cs typeface="Times New Roman"/>
                      </a:endParaRPr>
                    </a:p>
                  </a:txBody>
                  <a:tcPr marL="66148" marR="66148" marT="0" marB="0">
                    <a:lnL w="1270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endParaRPr lang="en-GB" sz="1000" dirty="0">
                        <a:latin typeface="Arial"/>
                        <a:ea typeface="Times New Roman"/>
                        <a:cs typeface="Times New Roman"/>
                      </a:endParaRPr>
                    </a:p>
                    <a:p>
                      <a:pPr>
                        <a:spcAft>
                          <a:spcPts val="0"/>
                        </a:spcAft>
                      </a:pPr>
                      <a:r>
                        <a:rPr lang="en-GB" sz="1000" dirty="0">
                          <a:latin typeface="Arial"/>
                          <a:ea typeface="Times New Roman"/>
                          <a:cs typeface="Times New Roman"/>
                        </a:rPr>
                        <a:t>[Example: Conceptual idea. Captured requirements, test results and business plan. Source code and/or detailed design for prototype or demonstrator, either as immaterial right  or access to open source/open content, if agreed upon in the project plan.]</a:t>
                      </a:r>
                      <a:endParaRPr lang="sv-SE" sz="1100" dirty="0">
                        <a:latin typeface="Arial"/>
                        <a:ea typeface="Times New Roman"/>
                        <a:cs typeface="Times New Roman"/>
                      </a:endParaRPr>
                    </a:p>
                  </a:txBody>
                  <a:tcPr marL="66148" marR="661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1100"/>
                        </a:spcAft>
                      </a:pPr>
                      <a:br>
                        <a:rPr lang="en-GB" sz="1000">
                          <a:latin typeface="Arial"/>
                          <a:ea typeface="Times New Roman"/>
                          <a:cs typeface="Times New Roman"/>
                        </a:rPr>
                      </a:br>
                      <a:r>
                        <a:rPr lang="en-GB" sz="1000">
                          <a:latin typeface="Arial"/>
                          <a:ea typeface="Times New Roman"/>
                          <a:cs typeface="Times New Roman"/>
                        </a:rPr>
                        <a:t>3000 SEK per contributing student.</a:t>
                      </a:r>
                      <a:endParaRPr lang="sv-SE" sz="1100">
                        <a:latin typeface="Arial"/>
                        <a:ea typeface="Times New Roman"/>
                        <a:cs typeface="Times New Roman"/>
                      </a:endParaRPr>
                    </a:p>
                  </a:txBody>
                  <a:tcPr marL="66148" marR="66148" marT="0" marB="0">
                    <a:lnL w="12700" cap="flat" cmpd="sng" algn="ctr">
                      <a:solidFill>
                        <a:srgbClr val="000000"/>
                      </a:solidFill>
                      <a:prstDash val="solid"/>
                      <a:round/>
                      <a:headEnd type="none" w="med" len="med"/>
                      <a:tailEnd type="none" w="med" len="med"/>
                    </a:lnL>
                    <a:lnR w="1270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79377">
                <a:tc>
                  <a:txBody>
                    <a:bodyPr/>
                    <a:lstStyle/>
                    <a:p>
                      <a:pPr>
                        <a:spcAft>
                          <a:spcPts val="0"/>
                        </a:spcAft>
                      </a:pPr>
                      <a:endParaRPr lang="en-GB" sz="1000">
                        <a:latin typeface="Arial"/>
                        <a:ea typeface="Times New Roman"/>
                        <a:cs typeface="Times New Roman"/>
                      </a:endParaRPr>
                    </a:p>
                    <a:p>
                      <a:pPr>
                        <a:spcAft>
                          <a:spcPts val="0"/>
                        </a:spcAft>
                      </a:pPr>
                      <a:r>
                        <a:rPr lang="en-GB" sz="1000">
                          <a:latin typeface="Arial"/>
                          <a:ea typeface="Times New Roman"/>
                          <a:cs typeface="Times New Roman"/>
                        </a:rPr>
                        <a:t>II</a:t>
                      </a:r>
                      <a:endParaRPr lang="sv-SE" sz="1100">
                        <a:latin typeface="Arial"/>
                        <a:ea typeface="Times New Roman"/>
                        <a:cs typeface="Times New Roman"/>
                      </a:endParaRPr>
                    </a:p>
                  </a:txBody>
                  <a:tcPr marL="66148" marR="66148" marT="0" marB="0">
                    <a:lnL w="1270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000">
                          <a:latin typeface="Arial"/>
                          <a:ea typeface="Times New Roman"/>
                          <a:cs typeface="Times New Roman"/>
                        </a:rPr>
                        <a:t>[Example:  Ownership of source code, detailed design and test results for nearly final commercial product.]</a:t>
                      </a:r>
                      <a:endParaRPr lang="sv-SE" sz="1100">
                        <a:latin typeface="Arial"/>
                        <a:ea typeface="Times New Roman"/>
                        <a:cs typeface="Times New Roman"/>
                      </a:endParaRPr>
                    </a:p>
                  </a:txBody>
                  <a:tcPr marL="66148" marR="661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000">
                          <a:latin typeface="Arial"/>
                          <a:ea typeface="Times New Roman"/>
                          <a:cs typeface="Times New Roman"/>
                        </a:rPr>
                        <a:t>6000 SEK per contributing student.</a:t>
                      </a:r>
                      <a:endParaRPr lang="sv-SE" sz="1100">
                        <a:latin typeface="Arial"/>
                        <a:ea typeface="Times New Roman"/>
                        <a:cs typeface="Times New Roman"/>
                      </a:endParaRPr>
                    </a:p>
                  </a:txBody>
                  <a:tcPr marL="66148" marR="66148" marT="0" marB="0">
                    <a:lnL w="12700" cap="flat" cmpd="sng" algn="ctr">
                      <a:solidFill>
                        <a:srgbClr val="000000"/>
                      </a:solidFill>
                      <a:prstDash val="solid"/>
                      <a:round/>
                      <a:headEnd type="none" w="med" len="med"/>
                      <a:tailEnd type="none" w="med" len="med"/>
                    </a:lnL>
                    <a:lnR w="1270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32178">
                <a:tc>
                  <a:txBody>
                    <a:bodyPr/>
                    <a:lstStyle/>
                    <a:p>
                      <a:pPr>
                        <a:spcAft>
                          <a:spcPts val="0"/>
                        </a:spcAft>
                      </a:pPr>
                      <a:endParaRPr lang="en-GB" sz="1000">
                        <a:latin typeface="Arial"/>
                        <a:ea typeface="Times New Roman"/>
                        <a:cs typeface="Times New Roman"/>
                      </a:endParaRPr>
                    </a:p>
                    <a:p>
                      <a:pPr>
                        <a:spcAft>
                          <a:spcPts val="0"/>
                        </a:spcAft>
                      </a:pPr>
                      <a:r>
                        <a:rPr lang="en-GB" sz="1000">
                          <a:latin typeface="Arial"/>
                          <a:ea typeface="Times New Roman"/>
                          <a:cs typeface="Times New Roman"/>
                        </a:rPr>
                        <a:t>III</a:t>
                      </a:r>
                      <a:endParaRPr lang="sv-SE" sz="1100">
                        <a:latin typeface="Arial"/>
                        <a:ea typeface="Times New Roman"/>
                        <a:cs typeface="Times New Roman"/>
                      </a:endParaRPr>
                    </a:p>
                  </a:txBody>
                  <a:tcPr marL="66148" marR="66148" marT="0" marB="0">
                    <a:lnL w="1270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dbl" algn="ctr">
                      <a:solidFill>
                        <a:srgbClr val="000000"/>
                      </a:solidFill>
                      <a:prstDash val="solid"/>
                      <a:round/>
                      <a:headEnd type="none" w="med" len="med"/>
                      <a:tailEnd type="none" w="med" len="med"/>
                    </a:lnB>
                  </a:tcPr>
                </a:tc>
                <a:tc>
                  <a:txBody>
                    <a:bodyPr/>
                    <a:lstStyle/>
                    <a:p>
                      <a:pPr>
                        <a:spcAft>
                          <a:spcPts val="0"/>
                        </a:spcAft>
                      </a:pPr>
                      <a:endParaRPr lang="en-GB" sz="1000">
                        <a:latin typeface="Arial"/>
                        <a:ea typeface="Times New Roman"/>
                        <a:cs typeface="Times New Roman"/>
                      </a:endParaRPr>
                    </a:p>
                  </a:txBody>
                  <a:tcPr marL="66148" marR="661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dbl" algn="ctr">
                      <a:solidFill>
                        <a:srgbClr val="000000"/>
                      </a:solidFill>
                      <a:prstDash val="solid"/>
                      <a:round/>
                      <a:headEnd type="none" w="med" len="med"/>
                      <a:tailEnd type="none" w="med" len="med"/>
                    </a:lnB>
                  </a:tcPr>
                </a:tc>
                <a:tc>
                  <a:txBody>
                    <a:bodyPr/>
                    <a:lstStyle/>
                    <a:p>
                      <a:pPr>
                        <a:spcAft>
                          <a:spcPts val="0"/>
                        </a:spcAft>
                      </a:pPr>
                      <a:endParaRPr lang="en-US" sz="1000" dirty="0">
                        <a:latin typeface="Arial"/>
                        <a:ea typeface="Times New Roman"/>
                        <a:cs typeface="Times New Roman"/>
                      </a:endParaRPr>
                    </a:p>
                  </a:txBody>
                  <a:tcPr marL="66148" marR="66148" marT="0" marB="0">
                    <a:lnL w="12700" cap="flat" cmpd="sng" algn="ctr">
                      <a:solidFill>
                        <a:srgbClr val="000000"/>
                      </a:solidFill>
                      <a:prstDash val="solid"/>
                      <a:round/>
                      <a:headEnd type="none" w="med" len="med"/>
                      <a:tailEnd type="none" w="med" len="med"/>
                    </a:lnL>
                    <a:lnR w="1270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42236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z="2800" dirty="0" err="1"/>
              <a:t>Discuss</a:t>
            </a:r>
            <a:endParaRPr lang="sv-SE" sz="2800" dirty="0"/>
          </a:p>
        </p:txBody>
      </p:sp>
      <p:sp>
        <p:nvSpPr>
          <p:cNvPr id="3" name="Platshållare för innehåll 2"/>
          <p:cNvSpPr>
            <a:spLocks noGrp="1"/>
          </p:cNvSpPr>
          <p:nvPr>
            <p:ph idx="1"/>
          </p:nvPr>
        </p:nvSpPr>
        <p:spPr>
          <a:xfrm>
            <a:off x="457200" y="2402073"/>
            <a:ext cx="8229600" cy="4525963"/>
          </a:xfrm>
        </p:spPr>
        <p:txBody>
          <a:bodyPr/>
          <a:lstStyle/>
          <a:p>
            <a:r>
              <a:rPr lang="en-US" sz="2400" dirty="0"/>
              <a:t>What has your company promised in their slides in terms of ownership and possibility of compensation? </a:t>
            </a:r>
          </a:p>
          <a:p>
            <a:r>
              <a:rPr lang="en-US" sz="2400" dirty="0"/>
              <a:t>What criteria do you think that the company wants you to write in section 6 of the template - and what do you want to write</a:t>
            </a:r>
            <a:r>
              <a:rPr lang="sv-SE" sz="2400" dirty="0"/>
              <a:t>?</a:t>
            </a:r>
          </a:p>
          <a:p>
            <a:r>
              <a:rPr lang="sv-SE" sz="2400" dirty="0" err="1"/>
              <a:t>Which</a:t>
            </a:r>
            <a:r>
              <a:rPr lang="sv-SE" sz="2400" dirty="0"/>
              <a:t> option do </a:t>
            </a:r>
            <a:r>
              <a:rPr lang="sv-SE" sz="2400" dirty="0" err="1"/>
              <a:t>you</a:t>
            </a:r>
            <a:r>
              <a:rPr lang="sv-SE" sz="2400" dirty="0"/>
              <a:t> </a:t>
            </a:r>
            <a:r>
              <a:rPr lang="sv-SE" sz="2400" dirty="0" err="1"/>
              <a:t>think</a:t>
            </a:r>
            <a:r>
              <a:rPr lang="sv-SE" sz="2400" dirty="0"/>
              <a:t> </a:t>
            </a:r>
            <a:r>
              <a:rPr lang="sv-SE" sz="2400" dirty="0" err="1"/>
              <a:t>your</a:t>
            </a:r>
            <a:r>
              <a:rPr lang="sv-SE" sz="2400" dirty="0"/>
              <a:t> </a:t>
            </a:r>
            <a:r>
              <a:rPr lang="sv-SE" sz="2400" dirty="0" err="1"/>
              <a:t>company</a:t>
            </a:r>
            <a:r>
              <a:rPr lang="sv-SE" sz="2400" dirty="0"/>
              <a:t> </a:t>
            </a:r>
            <a:r>
              <a:rPr lang="sv-SE" sz="2400" dirty="0" err="1"/>
              <a:t>prefers</a:t>
            </a:r>
            <a:r>
              <a:rPr lang="sv-SE" sz="2400" dirty="0"/>
              <a:t>: </a:t>
            </a:r>
            <a:r>
              <a:rPr lang="sv-SE" sz="2400" dirty="0" err="1"/>
              <a:t>Chance</a:t>
            </a:r>
            <a:r>
              <a:rPr lang="sv-SE" sz="2400" dirty="0"/>
              <a:t> to </a:t>
            </a:r>
            <a:r>
              <a:rPr lang="sv-SE" sz="2400" dirty="0" err="1"/>
              <a:t>pay</a:t>
            </a:r>
            <a:r>
              <a:rPr lang="sv-SE" sz="2400" dirty="0"/>
              <a:t> for </a:t>
            </a:r>
            <a:r>
              <a:rPr lang="sv-SE" sz="2400" dirty="0" err="1"/>
              <a:t>propriatary</a:t>
            </a:r>
            <a:r>
              <a:rPr lang="sv-SE" sz="2400" dirty="0"/>
              <a:t> </a:t>
            </a:r>
            <a:r>
              <a:rPr lang="sv-SE" sz="2400" dirty="0" err="1"/>
              <a:t>results</a:t>
            </a:r>
            <a:r>
              <a:rPr lang="sv-SE" sz="2400" dirty="0"/>
              <a:t>, </a:t>
            </a:r>
            <a:r>
              <a:rPr lang="sv-SE" sz="2400" dirty="0" err="1"/>
              <a:t>open</a:t>
            </a:r>
            <a:r>
              <a:rPr lang="sv-SE" sz="2400" dirty="0"/>
              <a:t> innovation or </a:t>
            </a:r>
            <a:r>
              <a:rPr lang="sv-SE" sz="2400" dirty="0" err="1"/>
              <a:t>open</a:t>
            </a:r>
            <a:r>
              <a:rPr lang="sv-SE" sz="2400" dirty="0"/>
              <a:t> source/</a:t>
            </a:r>
            <a:r>
              <a:rPr lang="sv-SE" sz="2400" dirty="0" err="1"/>
              <a:t>open</a:t>
            </a:r>
            <a:r>
              <a:rPr lang="sv-SE" sz="2400" dirty="0"/>
              <a:t> </a:t>
            </a:r>
            <a:r>
              <a:rPr lang="sv-SE" sz="2400" dirty="0" err="1"/>
              <a:t>content</a:t>
            </a:r>
            <a:r>
              <a:rPr lang="sv-SE" sz="2400" dirty="0"/>
              <a:t>? </a:t>
            </a:r>
            <a:r>
              <a:rPr lang="sv-SE" sz="2400" dirty="0" err="1"/>
              <a:t>Why</a:t>
            </a:r>
            <a:r>
              <a:rPr lang="sv-SE" sz="2400" dirty="0"/>
              <a:t>? </a:t>
            </a:r>
            <a:r>
              <a:rPr lang="sv-SE" sz="2400" dirty="0" err="1"/>
              <a:t>How</a:t>
            </a:r>
            <a:r>
              <a:rPr lang="sv-SE" sz="2400" dirty="0"/>
              <a:t> </a:t>
            </a:r>
            <a:r>
              <a:rPr lang="sv-SE" sz="2400" dirty="0" err="1"/>
              <a:t>should</a:t>
            </a:r>
            <a:r>
              <a:rPr lang="sv-SE" sz="2400" dirty="0"/>
              <a:t> the template be </a:t>
            </a:r>
            <a:r>
              <a:rPr lang="sv-SE" sz="2400" dirty="0" err="1"/>
              <a:t>filled</a:t>
            </a:r>
            <a:r>
              <a:rPr lang="sv-SE" sz="2400" dirty="0"/>
              <a:t> in to </a:t>
            </a:r>
            <a:r>
              <a:rPr lang="sv-SE" sz="2400" dirty="0" err="1"/>
              <a:t>handle</a:t>
            </a:r>
            <a:r>
              <a:rPr lang="sv-SE" sz="2400" dirty="0"/>
              <a:t> </a:t>
            </a:r>
            <a:r>
              <a:rPr lang="sv-SE" sz="2400" dirty="0" err="1"/>
              <a:t>that</a:t>
            </a:r>
            <a:r>
              <a:rPr lang="sv-SE" sz="2400" dirty="0"/>
              <a:t>?</a:t>
            </a:r>
          </a:p>
          <a:p>
            <a:endParaRPr lang="sv-SE" sz="2400" dirty="0"/>
          </a:p>
          <a:p>
            <a:pPr>
              <a:buNone/>
            </a:pPr>
            <a:endParaRPr lang="sv-SE" sz="2400" dirty="0"/>
          </a:p>
        </p:txBody>
      </p:sp>
    </p:spTree>
    <p:extLst>
      <p:ext uri="{BB962C8B-B14F-4D97-AF65-F5344CB8AC3E}">
        <p14:creationId xmlns:p14="http://schemas.microsoft.com/office/powerpoint/2010/main" val="2832827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z="2800" dirty="0">
                <a:solidFill>
                  <a:schemeClr val="tx1"/>
                </a:solidFill>
              </a:rPr>
              <a:t>Plan for </a:t>
            </a:r>
            <a:r>
              <a:rPr lang="sv-SE" sz="2800" dirty="0" err="1">
                <a:solidFill>
                  <a:schemeClr val="tx1"/>
                </a:solidFill>
              </a:rPr>
              <a:t>Week</a:t>
            </a:r>
            <a:r>
              <a:rPr lang="sv-SE" sz="2800" dirty="0">
                <a:solidFill>
                  <a:schemeClr val="tx1"/>
                </a:solidFill>
              </a:rPr>
              <a:t> 35 (</a:t>
            </a:r>
            <a:r>
              <a:rPr lang="sv-SE" sz="2800" dirty="0" err="1">
                <a:solidFill>
                  <a:schemeClr val="tx1"/>
                </a:solidFill>
              </a:rPr>
              <a:t>first</a:t>
            </a:r>
            <a:r>
              <a:rPr lang="sv-SE" sz="2800" dirty="0">
                <a:solidFill>
                  <a:schemeClr val="tx1"/>
                </a:solidFill>
              </a:rPr>
              <a:t> </a:t>
            </a:r>
            <a:r>
              <a:rPr lang="sv-SE" sz="2800" dirty="0" err="1">
                <a:solidFill>
                  <a:schemeClr val="tx1"/>
                </a:solidFill>
              </a:rPr>
              <a:t>week</a:t>
            </a:r>
            <a:r>
              <a:rPr lang="sv-SE" sz="2800" dirty="0">
                <a:solidFill>
                  <a:schemeClr val="tx1"/>
                </a:solidFill>
              </a:rPr>
              <a:t>)</a:t>
            </a:r>
          </a:p>
        </p:txBody>
      </p:sp>
      <p:sp>
        <p:nvSpPr>
          <p:cNvPr id="3" name="Platshållare för text 2"/>
          <p:cNvSpPr>
            <a:spLocks noGrp="1"/>
          </p:cNvSpPr>
          <p:nvPr>
            <p:ph type="body" sz="quarter" idx="10"/>
          </p:nvPr>
        </p:nvSpPr>
        <p:spPr>
          <a:xfrm>
            <a:off x="683568" y="1736589"/>
            <a:ext cx="7488237" cy="2808287"/>
          </a:xfrm>
        </p:spPr>
        <p:txBody>
          <a:bodyPr/>
          <a:lstStyle/>
          <a:p>
            <a:pPr marL="0" indent="0">
              <a:buNone/>
            </a:pPr>
            <a:r>
              <a:rPr lang="sv-SE" b="1" dirty="0"/>
              <a:t>Intro </a:t>
            </a:r>
            <a:r>
              <a:rPr lang="sv-SE" b="1" dirty="0" err="1"/>
              <a:t>Lecture</a:t>
            </a:r>
            <a:r>
              <a:rPr lang="sv-SE" b="1" dirty="0"/>
              <a:t> </a:t>
            </a:r>
            <a:r>
              <a:rPr lang="sv-SE" b="1" dirty="0" err="1"/>
              <a:t>Wednesday</a:t>
            </a:r>
            <a:endParaRPr lang="sv-SE" b="1" dirty="0"/>
          </a:p>
          <a:p>
            <a:r>
              <a:rPr lang="sv-SE" dirty="0"/>
              <a:t>Course </a:t>
            </a:r>
            <a:r>
              <a:rPr lang="sv-SE" dirty="0" err="1"/>
              <a:t>organization</a:t>
            </a:r>
            <a:endParaRPr lang="sv-SE" dirty="0"/>
          </a:p>
          <a:p>
            <a:r>
              <a:rPr lang="sv-SE" dirty="0"/>
              <a:t>Group division </a:t>
            </a:r>
          </a:p>
          <a:p>
            <a:r>
              <a:rPr lang="sv-SE" dirty="0"/>
              <a:t>Problem and </a:t>
            </a:r>
            <a:r>
              <a:rPr lang="sv-SE" dirty="0" err="1"/>
              <a:t>requirements</a:t>
            </a:r>
            <a:r>
              <a:rPr lang="sv-SE" dirty="0"/>
              <a:t> management (Maria) </a:t>
            </a:r>
          </a:p>
          <a:p>
            <a:r>
              <a:rPr lang="sv-SE" dirty="0"/>
              <a:t>IP </a:t>
            </a:r>
            <a:r>
              <a:rPr lang="sv-SE" dirty="0" err="1"/>
              <a:t>contract</a:t>
            </a:r>
            <a:r>
              <a:rPr lang="sv-SE" dirty="0"/>
              <a:t>, </a:t>
            </a:r>
            <a:r>
              <a:rPr lang="sv-SE" dirty="0" err="1"/>
              <a:t>intellectual</a:t>
            </a:r>
            <a:r>
              <a:rPr lang="sv-SE" dirty="0"/>
              <a:t> </a:t>
            </a:r>
            <a:r>
              <a:rPr lang="sv-SE" dirty="0" err="1"/>
              <a:t>property</a:t>
            </a:r>
            <a:r>
              <a:rPr lang="sv-SE" dirty="0"/>
              <a:t> </a:t>
            </a:r>
            <a:r>
              <a:rPr lang="sv-SE" dirty="0" err="1"/>
              <a:t>law</a:t>
            </a:r>
            <a:r>
              <a:rPr lang="sv-SE" dirty="0"/>
              <a:t> (Magnus)</a:t>
            </a:r>
          </a:p>
          <a:p>
            <a:r>
              <a:rPr lang="sv-SE" dirty="0"/>
              <a:t>Visit </a:t>
            </a:r>
            <a:r>
              <a:rPr lang="sv-SE" dirty="0" err="1"/>
              <a:t>some</a:t>
            </a:r>
            <a:r>
              <a:rPr lang="sv-SE" dirty="0"/>
              <a:t> </a:t>
            </a:r>
            <a:r>
              <a:rPr lang="sv-SE" dirty="0" err="1"/>
              <a:t>of</a:t>
            </a:r>
            <a:r>
              <a:rPr lang="sv-SE" dirty="0"/>
              <a:t> the </a:t>
            </a:r>
            <a:r>
              <a:rPr lang="sv-SE" dirty="0" err="1"/>
              <a:t>group</a:t>
            </a:r>
            <a:r>
              <a:rPr lang="sv-SE" dirty="0"/>
              <a:t> </a:t>
            </a:r>
            <a:r>
              <a:rPr lang="sv-SE" dirty="0" err="1"/>
              <a:t>rooms</a:t>
            </a:r>
            <a:endParaRPr lang="sv-SE" dirty="0"/>
          </a:p>
          <a:p>
            <a:pPr marL="0" indent="0">
              <a:buNone/>
            </a:pPr>
            <a:r>
              <a:rPr lang="sv-SE" b="1" dirty="0"/>
              <a:t>Supervision </a:t>
            </a:r>
            <a:r>
              <a:rPr lang="sv-SE" b="1" dirty="0" err="1"/>
              <a:t>with</a:t>
            </a:r>
            <a:r>
              <a:rPr lang="sv-SE" b="1" dirty="0"/>
              <a:t> </a:t>
            </a:r>
            <a:r>
              <a:rPr lang="sv-SE" b="1" dirty="0" err="1"/>
              <a:t>subject</a:t>
            </a:r>
            <a:r>
              <a:rPr lang="sv-SE" b="1" dirty="0"/>
              <a:t> </a:t>
            </a:r>
            <a:r>
              <a:rPr lang="sv-SE" b="1" dirty="0" err="1"/>
              <a:t>teacher</a:t>
            </a:r>
            <a:r>
              <a:rPr lang="sv-SE" b="1" dirty="0"/>
              <a:t> at </a:t>
            </a:r>
            <a:r>
              <a:rPr lang="sv-SE" b="1" dirty="0" err="1"/>
              <a:t>Thursday</a:t>
            </a:r>
            <a:r>
              <a:rPr lang="sv-SE" b="1" dirty="0"/>
              <a:t>/</a:t>
            </a:r>
            <a:r>
              <a:rPr lang="sv-SE" b="1" dirty="0" err="1"/>
              <a:t>Friday</a:t>
            </a:r>
            <a:endParaRPr lang="sv-SE" b="1" dirty="0"/>
          </a:p>
          <a:p>
            <a:r>
              <a:rPr lang="sv-SE" dirty="0" err="1"/>
              <a:t>What</a:t>
            </a:r>
            <a:r>
              <a:rPr lang="sv-SE" dirty="0"/>
              <a:t> is </a:t>
            </a:r>
            <a:r>
              <a:rPr lang="sv-SE" dirty="0" err="1"/>
              <a:t>required</a:t>
            </a:r>
            <a:r>
              <a:rPr lang="sv-SE" dirty="0"/>
              <a:t> to pass the </a:t>
            </a:r>
            <a:r>
              <a:rPr lang="sv-SE" dirty="0" err="1"/>
              <a:t>course</a:t>
            </a:r>
            <a:endParaRPr lang="sv-SE" dirty="0"/>
          </a:p>
          <a:p>
            <a:r>
              <a:rPr lang="sv-SE" dirty="0"/>
              <a:t>Tools for </a:t>
            </a:r>
            <a:r>
              <a:rPr lang="sv-SE" dirty="0" err="1"/>
              <a:t>large</a:t>
            </a:r>
            <a:r>
              <a:rPr lang="sv-SE" dirty="0"/>
              <a:t> </a:t>
            </a:r>
            <a:r>
              <a:rPr lang="sv-SE" dirty="0" err="1"/>
              <a:t>development</a:t>
            </a:r>
            <a:r>
              <a:rPr lang="sv-SE" dirty="0"/>
              <a:t> teams</a:t>
            </a:r>
          </a:p>
          <a:p>
            <a:endParaRPr lang="sv-SE" dirty="0"/>
          </a:p>
        </p:txBody>
      </p:sp>
    </p:spTree>
    <p:extLst>
      <p:ext uri="{BB962C8B-B14F-4D97-AF65-F5344CB8AC3E}">
        <p14:creationId xmlns:p14="http://schemas.microsoft.com/office/powerpoint/2010/main" val="3238575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ubrik 1"/>
          <p:cNvSpPr>
            <a:spLocks noGrp="1"/>
          </p:cNvSpPr>
          <p:nvPr>
            <p:ph type="title"/>
          </p:nvPr>
        </p:nvSpPr>
        <p:spPr>
          <a:xfrm>
            <a:off x="696446" y="1042206"/>
            <a:ext cx="7848872" cy="432048"/>
          </a:xfrm>
        </p:spPr>
        <p:txBody>
          <a:bodyPr/>
          <a:lstStyle/>
          <a:p>
            <a:r>
              <a:rPr lang="sv-SE" sz="2800" dirty="0">
                <a:solidFill>
                  <a:schemeClr val="tx1"/>
                </a:solidFill>
              </a:rPr>
              <a:t>Student </a:t>
            </a:r>
            <a:r>
              <a:rPr lang="sv-SE" sz="2800" dirty="0" err="1">
                <a:solidFill>
                  <a:schemeClr val="tx1"/>
                </a:solidFill>
              </a:rPr>
              <a:t>Background</a:t>
            </a:r>
            <a:endParaRPr lang="sv-SE" sz="2800" dirty="0">
              <a:solidFill>
                <a:schemeClr val="tx1"/>
              </a:solidFill>
            </a:endParaRPr>
          </a:p>
        </p:txBody>
      </p:sp>
      <p:sp>
        <p:nvSpPr>
          <p:cNvPr id="3" name="Platshållare för text 2"/>
          <p:cNvSpPr>
            <a:spLocks noGrp="1"/>
          </p:cNvSpPr>
          <p:nvPr>
            <p:ph type="body" sz="quarter" idx="10"/>
          </p:nvPr>
        </p:nvSpPr>
        <p:spPr>
          <a:xfrm>
            <a:off x="696446" y="1616878"/>
            <a:ext cx="7488237" cy="2808287"/>
          </a:xfrm>
        </p:spPr>
        <p:txBody>
          <a:bodyPr anchor="t"/>
          <a:lstStyle/>
          <a:p>
            <a:pPr marL="0" indent="0">
              <a:buNone/>
            </a:pPr>
            <a:r>
              <a:rPr lang="sv-SE" b="1" dirty="0"/>
              <a:t>Exchange students</a:t>
            </a:r>
            <a:r>
              <a:rPr lang="sv-SE" dirty="0"/>
              <a:t>:</a:t>
            </a:r>
          </a:p>
          <a:p>
            <a:pPr marL="287655" indent="-287655"/>
            <a:r>
              <a:rPr lang="sv-SE" dirty="0"/>
              <a:t>5 MSc students in computer science and </a:t>
            </a:r>
            <a:r>
              <a:rPr lang="sv-SE" dirty="0" err="1"/>
              <a:t>engineering</a:t>
            </a:r>
            <a:r>
              <a:rPr lang="sv-SE" dirty="0"/>
              <a:t> (DT053A)</a:t>
            </a:r>
          </a:p>
          <a:p>
            <a:pPr marL="287655" indent="-287655"/>
            <a:r>
              <a:rPr lang="sv-SE" dirty="0"/>
              <a:t>1 BSC student in computer science and </a:t>
            </a:r>
            <a:r>
              <a:rPr lang="sv-SE" dirty="0" err="1"/>
              <a:t>engineering</a:t>
            </a:r>
            <a:r>
              <a:rPr lang="sv-SE" dirty="0"/>
              <a:t> (DT169G)</a:t>
            </a:r>
          </a:p>
          <a:p>
            <a:pPr marL="287655" indent="-287655"/>
            <a:r>
              <a:rPr lang="sv-SE" dirty="0"/>
              <a:t>3 BSC students in Business management and </a:t>
            </a:r>
            <a:r>
              <a:rPr lang="sv-SE" dirty="0" err="1"/>
              <a:t>organization</a:t>
            </a:r>
            <a:r>
              <a:rPr lang="sv-SE" dirty="0"/>
              <a:t> (IG044G)</a:t>
            </a:r>
          </a:p>
          <a:p>
            <a:pPr marL="0" indent="0">
              <a:buNone/>
            </a:pPr>
            <a:r>
              <a:rPr lang="sv-SE" b="1" dirty="0"/>
              <a:t>Swedish-</a:t>
            </a:r>
            <a:r>
              <a:rPr lang="sv-SE" b="1" dirty="0" err="1"/>
              <a:t>speaking</a:t>
            </a:r>
            <a:r>
              <a:rPr lang="sv-SE" b="1" dirty="0"/>
              <a:t> students:</a:t>
            </a:r>
          </a:p>
          <a:p>
            <a:pPr marL="287655" indent="-287655"/>
            <a:r>
              <a:rPr lang="sv-SE" dirty="0"/>
              <a:t>23 BSc students in Computer </a:t>
            </a:r>
            <a:r>
              <a:rPr lang="sv-SE" dirty="0" err="1"/>
              <a:t>engineering</a:t>
            </a:r>
            <a:r>
              <a:rPr lang="sv-SE" dirty="0"/>
              <a:t>, 3rd </a:t>
            </a:r>
            <a:r>
              <a:rPr lang="sv-SE" dirty="0" err="1"/>
              <a:t>year</a:t>
            </a:r>
            <a:r>
              <a:rPr lang="sv-SE" dirty="0"/>
              <a:t> (DT169G)</a:t>
            </a:r>
          </a:p>
          <a:p>
            <a:pPr marL="287655" indent="-287655"/>
            <a:r>
              <a:rPr lang="sv-SE" dirty="0"/>
              <a:t>6 MSE students in Computer </a:t>
            </a:r>
            <a:r>
              <a:rPr lang="sv-SE" dirty="0" err="1"/>
              <a:t>engineering</a:t>
            </a:r>
            <a:r>
              <a:rPr lang="sv-SE" dirty="0"/>
              <a:t>, 5th </a:t>
            </a:r>
            <a:r>
              <a:rPr lang="sv-SE" dirty="0" err="1"/>
              <a:t>year</a:t>
            </a:r>
            <a:r>
              <a:rPr lang="sv-SE" dirty="0"/>
              <a:t> (DT053A)</a:t>
            </a:r>
          </a:p>
          <a:p>
            <a:r>
              <a:rPr lang="sv-SE" dirty="0"/>
              <a:t>10 MSE on the Industrial </a:t>
            </a:r>
            <a:r>
              <a:rPr lang="sv-SE" dirty="0" err="1"/>
              <a:t>engineering</a:t>
            </a:r>
            <a:r>
              <a:rPr lang="sv-SE" dirty="0"/>
              <a:t> and management program (the in Business management and </a:t>
            </a:r>
            <a:r>
              <a:rPr lang="sv-SE" dirty="0" err="1"/>
              <a:t>organization</a:t>
            </a:r>
            <a:r>
              <a:rPr lang="sv-SE" dirty="0"/>
              <a:t> </a:t>
            </a:r>
            <a:r>
              <a:rPr lang="sv-SE" dirty="0" err="1"/>
              <a:t>subject</a:t>
            </a:r>
            <a:r>
              <a:rPr lang="sv-SE" dirty="0"/>
              <a:t>), 5th </a:t>
            </a:r>
            <a:r>
              <a:rPr lang="sv-SE" dirty="0" err="1"/>
              <a:t>year</a:t>
            </a:r>
            <a:r>
              <a:rPr lang="sv-SE" dirty="0"/>
              <a:t> (IG019A)</a:t>
            </a:r>
          </a:p>
          <a:p>
            <a:pPr marL="287655" indent="-287655"/>
            <a:r>
              <a:rPr lang="sv-SE" dirty="0"/>
              <a:t>6 MSE </a:t>
            </a:r>
            <a:r>
              <a:rPr lang="sv-SE" dirty="0" err="1"/>
              <a:t>Electrical</a:t>
            </a:r>
            <a:r>
              <a:rPr lang="sv-SE" dirty="0"/>
              <a:t> </a:t>
            </a:r>
            <a:r>
              <a:rPr lang="sv-SE" dirty="0" err="1"/>
              <a:t>engineering</a:t>
            </a:r>
            <a:r>
              <a:rPr lang="sv-SE" dirty="0"/>
              <a:t>, 4th </a:t>
            </a:r>
            <a:r>
              <a:rPr lang="sv-SE" dirty="0" err="1"/>
              <a:t>year</a:t>
            </a:r>
            <a:endParaRPr lang="sv-SE" dirty="0"/>
          </a:p>
          <a:p>
            <a:pPr marL="0" indent="0">
              <a:buNone/>
            </a:pPr>
            <a:r>
              <a:rPr lang="sv-SE" dirty="0"/>
              <a:t>		</a:t>
            </a:r>
            <a:r>
              <a:rPr lang="sv-SE" dirty="0" err="1"/>
              <a:t>Totally</a:t>
            </a:r>
            <a:r>
              <a:rPr lang="sv-SE" dirty="0"/>
              <a:t> 54 students</a:t>
            </a:r>
          </a:p>
          <a:p>
            <a:endParaRPr lang="sv-SE" dirty="0"/>
          </a:p>
          <a:p>
            <a:endParaRPr lang="sv-SE" dirty="0"/>
          </a:p>
        </p:txBody>
      </p:sp>
    </p:spTree>
    <p:extLst>
      <p:ext uri="{BB962C8B-B14F-4D97-AF65-F5344CB8AC3E}">
        <p14:creationId xmlns:p14="http://schemas.microsoft.com/office/powerpoint/2010/main" val="2667860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683568" y="739515"/>
            <a:ext cx="7848872" cy="432048"/>
          </a:xfrm>
        </p:spPr>
        <p:txBody>
          <a:bodyPr/>
          <a:lstStyle/>
          <a:p>
            <a:r>
              <a:rPr lang="sv-SE" sz="2800" dirty="0" err="1">
                <a:solidFill>
                  <a:schemeClr val="tx1"/>
                </a:solidFill>
              </a:rPr>
              <a:t>This</a:t>
            </a:r>
            <a:r>
              <a:rPr lang="sv-SE" sz="2800" dirty="0">
                <a:solidFill>
                  <a:schemeClr val="tx1"/>
                </a:solidFill>
              </a:rPr>
              <a:t> </a:t>
            </a:r>
            <a:r>
              <a:rPr lang="sv-SE" sz="2800" dirty="0" err="1">
                <a:solidFill>
                  <a:schemeClr val="tx1"/>
                </a:solidFill>
              </a:rPr>
              <a:t>year’s</a:t>
            </a:r>
            <a:r>
              <a:rPr lang="sv-SE" sz="2800" dirty="0">
                <a:solidFill>
                  <a:schemeClr val="tx1"/>
                </a:solidFill>
              </a:rPr>
              <a:t> </a:t>
            </a:r>
            <a:r>
              <a:rPr lang="sv-SE" sz="2800" dirty="0" err="1">
                <a:solidFill>
                  <a:schemeClr val="tx1"/>
                </a:solidFill>
              </a:rPr>
              <a:t>projects</a:t>
            </a:r>
            <a:endParaRPr lang="sv-SE" sz="2800" dirty="0">
              <a:solidFill>
                <a:schemeClr val="tx1"/>
              </a:solidFill>
            </a:endParaRPr>
          </a:p>
        </p:txBody>
      </p:sp>
      <p:sp>
        <p:nvSpPr>
          <p:cNvPr id="3" name="Platshållare för text 2"/>
          <p:cNvSpPr>
            <a:spLocks noGrp="1"/>
          </p:cNvSpPr>
          <p:nvPr>
            <p:ph type="body" sz="quarter" idx="10"/>
          </p:nvPr>
        </p:nvSpPr>
        <p:spPr>
          <a:xfrm>
            <a:off x="757459" y="1268233"/>
            <a:ext cx="7488237" cy="2808287"/>
          </a:xfrm>
        </p:spPr>
        <p:txBody>
          <a:bodyPr anchor="t"/>
          <a:lstStyle/>
          <a:p>
            <a:pPr marL="0" indent="0">
              <a:spcBef>
                <a:spcPts val="900"/>
              </a:spcBef>
              <a:buNone/>
            </a:pPr>
            <a:endParaRPr lang="en-US" sz="1600" dirty="0"/>
          </a:p>
          <a:p>
            <a:pPr marL="0" indent="0">
              <a:spcBef>
                <a:spcPts val="900"/>
              </a:spcBef>
              <a:buNone/>
            </a:pPr>
            <a:r>
              <a:rPr lang="en-US" sz="1600" dirty="0"/>
              <a:t>01 </a:t>
            </a:r>
            <a:r>
              <a:rPr lang="en-US" sz="1600" dirty="0" err="1"/>
              <a:t>Knowit</a:t>
            </a:r>
            <a:endParaRPr lang="en-US" sz="1600" dirty="0"/>
          </a:p>
          <a:p>
            <a:pPr marL="0" indent="0">
              <a:spcBef>
                <a:spcPts val="900"/>
              </a:spcBef>
              <a:buNone/>
            </a:pPr>
            <a:r>
              <a:rPr lang="en-US" sz="1600" dirty="0"/>
              <a:t>02 </a:t>
            </a:r>
            <a:r>
              <a:rPr lang="en-US" sz="1600" dirty="0" err="1"/>
              <a:t>Bolagsverket</a:t>
            </a:r>
            <a:endParaRPr lang="en-US" sz="1600" dirty="0"/>
          </a:p>
          <a:p>
            <a:pPr marL="0" indent="0">
              <a:spcBef>
                <a:spcPts val="900"/>
              </a:spcBef>
              <a:buNone/>
            </a:pPr>
            <a:r>
              <a:rPr lang="en-US" sz="1600" dirty="0"/>
              <a:t>03 </a:t>
            </a:r>
            <a:r>
              <a:rPr lang="en-US" sz="1600" dirty="0" err="1"/>
              <a:t>Technichus</a:t>
            </a:r>
            <a:r>
              <a:rPr lang="en-US" sz="1600" dirty="0"/>
              <a:t> i MittSverige AB</a:t>
            </a:r>
          </a:p>
          <a:p>
            <a:pPr marL="0" indent="0">
              <a:spcBef>
                <a:spcPts val="900"/>
              </a:spcBef>
              <a:buNone/>
            </a:pPr>
            <a:r>
              <a:rPr lang="en-US" sz="1600" dirty="0"/>
              <a:t>04 </a:t>
            </a:r>
            <a:r>
              <a:rPr lang="en-US" sz="1600" dirty="0" err="1"/>
              <a:t>Höga</a:t>
            </a:r>
            <a:r>
              <a:rPr lang="en-US" sz="1600" dirty="0"/>
              <a:t> </a:t>
            </a:r>
            <a:r>
              <a:rPr lang="en-US" sz="1600" dirty="0" err="1"/>
              <a:t>Kusten</a:t>
            </a:r>
            <a:r>
              <a:rPr lang="en-US" sz="1600" dirty="0"/>
              <a:t> </a:t>
            </a:r>
            <a:r>
              <a:rPr lang="en-US" sz="1600" dirty="0" err="1"/>
              <a:t>Teknikresurs</a:t>
            </a:r>
            <a:r>
              <a:rPr lang="en-US" sz="1600" dirty="0"/>
              <a:t> AB</a:t>
            </a:r>
          </a:p>
          <a:p>
            <a:pPr marL="0" indent="0">
              <a:spcBef>
                <a:spcPts val="900"/>
              </a:spcBef>
              <a:buNone/>
            </a:pPr>
            <a:r>
              <a:rPr lang="en-US" sz="1600" dirty="0"/>
              <a:t>05 Atea</a:t>
            </a:r>
          </a:p>
          <a:p>
            <a:pPr marL="0" indent="0">
              <a:spcBef>
                <a:spcPts val="900"/>
              </a:spcBef>
              <a:buNone/>
            </a:pPr>
            <a:r>
              <a:rPr lang="en-US" sz="1600" dirty="0"/>
              <a:t>06 SPV</a:t>
            </a:r>
          </a:p>
          <a:p>
            <a:pPr marL="0" indent="0">
              <a:spcBef>
                <a:spcPts val="900"/>
              </a:spcBef>
              <a:buNone/>
            </a:pPr>
            <a:r>
              <a:rPr lang="en-US" sz="1600" dirty="0"/>
              <a:t>07 DIGG</a:t>
            </a:r>
          </a:p>
          <a:p>
            <a:pPr marL="0" indent="0">
              <a:spcBef>
                <a:spcPts val="900"/>
              </a:spcBef>
              <a:buNone/>
            </a:pPr>
            <a:r>
              <a:rPr lang="en-US" sz="1600" dirty="0"/>
              <a:t>08 </a:t>
            </a:r>
            <a:r>
              <a:rPr lang="en-US" sz="1600" dirty="0" err="1"/>
              <a:t>Knightec</a:t>
            </a:r>
            <a:endParaRPr lang="en-US" sz="1600" dirty="0"/>
          </a:p>
          <a:p>
            <a:pPr marL="0" indent="0">
              <a:spcBef>
                <a:spcPts val="900"/>
              </a:spcBef>
              <a:buNone/>
            </a:pPr>
            <a:r>
              <a:rPr lang="en-US" sz="1600" dirty="0"/>
              <a:t>09 MIUN</a:t>
            </a:r>
          </a:p>
          <a:p>
            <a:pPr marL="0" indent="0">
              <a:spcBef>
                <a:spcPts val="900"/>
              </a:spcBef>
              <a:buNone/>
            </a:pPr>
            <a:endParaRPr lang="en-US" sz="1600" dirty="0"/>
          </a:p>
          <a:p>
            <a:pPr marL="0" indent="0">
              <a:spcBef>
                <a:spcPts val="900"/>
              </a:spcBef>
              <a:buNone/>
            </a:pPr>
            <a:r>
              <a:rPr lang="en-US" sz="1600" dirty="0"/>
              <a:t>See group division: </a:t>
            </a:r>
            <a:r>
              <a:rPr lang="en-US" sz="1600" dirty="0">
                <a:hlinkClick r:id="rId2"/>
              </a:rPr>
              <a:t>https://docs.google.com/spreadsheets/d/1JdCw5HmcaXUlvECBWJn01N_KODVVGjbe3NA4DIxgrPo/edit?usp=sharing</a:t>
            </a:r>
            <a:r>
              <a:rPr lang="en-US" sz="1600" dirty="0"/>
              <a:t> </a:t>
            </a:r>
            <a:endParaRPr lang="de-DE" sz="1600" dirty="0"/>
          </a:p>
        </p:txBody>
      </p:sp>
    </p:spTree>
    <p:extLst>
      <p:ext uri="{BB962C8B-B14F-4D97-AF65-F5344CB8AC3E}">
        <p14:creationId xmlns:p14="http://schemas.microsoft.com/office/powerpoint/2010/main" val="2800161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683568" y="332656"/>
            <a:ext cx="7848872" cy="432048"/>
          </a:xfrm>
        </p:spPr>
        <p:txBody>
          <a:bodyPr/>
          <a:lstStyle/>
          <a:p>
            <a:r>
              <a:rPr lang="sv-SE" sz="2800" dirty="0" err="1">
                <a:solidFill>
                  <a:schemeClr val="tx1"/>
                </a:solidFill>
              </a:rPr>
              <a:t>Rooms</a:t>
            </a:r>
            <a:r>
              <a:rPr lang="sv-SE" sz="2800" dirty="0">
                <a:solidFill>
                  <a:schemeClr val="tx1"/>
                </a:solidFill>
              </a:rPr>
              <a:t> (</a:t>
            </a:r>
            <a:r>
              <a:rPr lang="sv-SE" sz="2800" dirty="0" err="1">
                <a:solidFill>
                  <a:schemeClr val="tx1"/>
                </a:solidFill>
              </a:rPr>
              <a:t>Preliminary</a:t>
            </a:r>
            <a:r>
              <a:rPr lang="sv-SE" sz="2800" dirty="0">
                <a:solidFill>
                  <a:schemeClr val="tx1"/>
                </a:solidFill>
              </a:rPr>
              <a:t>)</a:t>
            </a:r>
            <a:br>
              <a:rPr lang="sv-SE" sz="2800" dirty="0">
                <a:solidFill>
                  <a:schemeClr val="tx1"/>
                </a:solidFill>
              </a:rPr>
            </a:br>
            <a:endParaRPr lang="sv-SE" sz="2800" dirty="0">
              <a:solidFill>
                <a:schemeClr val="tx1"/>
              </a:solidFill>
            </a:endParaRPr>
          </a:p>
        </p:txBody>
      </p:sp>
      <p:sp>
        <p:nvSpPr>
          <p:cNvPr id="7" name="Platshållare för text 2"/>
          <p:cNvSpPr txBox="1">
            <a:spLocks/>
          </p:cNvSpPr>
          <p:nvPr/>
        </p:nvSpPr>
        <p:spPr>
          <a:xfrm>
            <a:off x="683568" y="3265487"/>
            <a:ext cx="7488237" cy="2808287"/>
          </a:xfrm>
          <a:prstGeom prst="rect">
            <a:avLst/>
          </a:prstGeom>
        </p:spPr>
        <p:txBody>
          <a:bodyPr vert="horz" lIns="91440" tIns="45720" rIns="91440" bIns="45720" rtlCol="0" anchor="t">
            <a:noAutofit/>
          </a:bodyPr>
          <a:lstStyle>
            <a:lvl1pPr marL="288000" indent="-288000" algn="l" defTabSz="914400" rtl="0" eaLnBrk="1" latinLnBrk="0" hangingPunct="1">
              <a:lnSpc>
                <a:spcPct val="100000"/>
              </a:lnSpc>
              <a:spcBef>
                <a:spcPts val="1500"/>
              </a:spcBef>
              <a:spcAft>
                <a:spcPts val="0"/>
              </a:spcAft>
              <a:buClr>
                <a:srgbClr val="E95D0F"/>
              </a:buClr>
              <a:buFont typeface="Arial" pitchFamily="34" charset="0"/>
              <a:buChar char="•"/>
              <a:defRPr sz="1800" kern="1200" baseline="0">
                <a:solidFill>
                  <a:schemeClr val="tx1"/>
                </a:solidFill>
                <a:latin typeface="Arial" pitchFamily="34" charset="0"/>
                <a:ea typeface="+mn-ea"/>
                <a:cs typeface="Arial" pitchFamily="34" charset="0"/>
              </a:defRPr>
            </a:lvl1pPr>
            <a:lvl2pPr marL="685800" indent="-228600" algn="l" defTabSz="914400" rtl="0" eaLnBrk="1" latinLnBrk="0" hangingPunct="1">
              <a:lnSpc>
                <a:spcPct val="90000"/>
              </a:lnSpc>
              <a:spcBef>
                <a:spcPts val="500"/>
              </a:spcBef>
              <a:buClr>
                <a:srgbClr val="E95D0F"/>
              </a:buClr>
              <a:buFont typeface="Arial" panose="020B0604020202020204"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Clr>
                <a:srgbClr val="E95D0F"/>
              </a:buClr>
              <a:buFont typeface="Arial" panose="020B0604020202020204" pitchFamily="34" charset="0"/>
              <a:buChar char="•"/>
              <a:defRPr sz="1600" i="1"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90000"/>
              </a:lnSpc>
              <a:spcBef>
                <a:spcPts val="500"/>
              </a:spcBef>
              <a:buClr>
                <a:srgbClr val="E95D0F"/>
              </a:buClr>
              <a:buFont typeface="Arial" panose="020B0604020202020204" pitchFamily="34" charset="0"/>
              <a:buChar char="•"/>
              <a:defRPr sz="1400" b="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90000"/>
              </a:lnSpc>
              <a:spcBef>
                <a:spcPts val="500"/>
              </a:spcBef>
              <a:buClr>
                <a:srgbClr val="E95D0F"/>
              </a:buClr>
              <a:buFont typeface="Arial" panose="020B0604020202020204" pitchFamily="34" charset="0"/>
              <a:buChar char="•"/>
              <a:defRPr sz="1400" b="0" kern="1200">
                <a:solidFill>
                  <a:schemeClr val="tx1"/>
                </a:solidFill>
                <a:latin typeface="Arial" pitchFamily="34" charset="0"/>
                <a:ea typeface="+mn-ea"/>
                <a:cs typeface="Arial"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900"/>
              </a:spcBef>
              <a:buFont typeface="Arial" pitchFamily="34" charset="0"/>
              <a:buNone/>
            </a:pPr>
            <a:endParaRPr lang="en-US" sz="1600" dirty="0"/>
          </a:p>
        </p:txBody>
      </p:sp>
      <p:graphicFrame>
        <p:nvGraphicFramePr>
          <p:cNvPr id="3" name="Tabell 2">
            <a:extLst>
              <a:ext uri="{FF2B5EF4-FFF2-40B4-BE49-F238E27FC236}">
                <a16:creationId xmlns:a16="http://schemas.microsoft.com/office/drawing/2014/main" id="{64036034-B79F-40F3-AD96-BB9EC5E41CC8}"/>
              </a:ext>
            </a:extLst>
          </p:cNvPr>
          <p:cNvGraphicFramePr>
            <a:graphicFrameLocks noGrp="1"/>
          </p:cNvGraphicFramePr>
          <p:nvPr>
            <p:extLst>
              <p:ext uri="{D42A27DB-BD31-4B8C-83A1-F6EECF244321}">
                <p14:modId xmlns:p14="http://schemas.microsoft.com/office/powerpoint/2010/main" val="3745667433"/>
              </p:ext>
            </p:extLst>
          </p:nvPr>
        </p:nvGraphicFramePr>
        <p:xfrm>
          <a:off x="760145" y="832644"/>
          <a:ext cx="4810144" cy="3836986"/>
        </p:xfrm>
        <a:graphic>
          <a:graphicData uri="http://schemas.openxmlformats.org/drawingml/2006/table">
            <a:tbl>
              <a:tblPr/>
              <a:tblGrid>
                <a:gridCol w="2473355">
                  <a:extLst>
                    <a:ext uri="{9D8B030D-6E8A-4147-A177-3AD203B41FA5}">
                      <a16:colId xmlns:a16="http://schemas.microsoft.com/office/drawing/2014/main" val="3765389762"/>
                    </a:ext>
                  </a:extLst>
                </a:gridCol>
                <a:gridCol w="2336789">
                  <a:extLst>
                    <a:ext uri="{9D8B030D-6E8A-4147-A177-3AD203B41FA5}">
                      <a16:colId xmlns:a16="http://schemas.microsoft.com/office/drawing/2014/main" val="4192100985"/>
                    </a:ext>
                  </a:extLst>
                </a:gridCol>
              </a:tblGrid>
              <a:tr h="193787">
                <a:tc>
                  <a:txBody>
                    <a:bodyPr/>
                    <a:lstStyle/>
                    <a:p>
                      <a:pPr rtl="0" fontAlgn="b"/>
                      <a:r>
                        <a:rPr lang="sv-SE" sz="1100" dirty="0">
                          <a:effectLst/>
                        </a:rPr>
                        <a:t>01 </a:t>
                      </a:r>
                      <a:r>
                        <a:rPr lang="sv-SE" sz="1100" dirty="0" err="1">
                          <a:effectLst/>
                        </a:rPr>
                        <a:t>Knowit</a:t>
                      </a:r>
                      <a:endParaRPr lang="sv-SE" sz="1100" dirty="0">
                        <a:effectLst/>
                      </a:endParaRPr>
                    </a:p>
                  </a:txBody>
                  <a:tcPr marL="14534" marR="14534" marT="9689" marB="9689"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sv-SE" sz="1100" dirty="0">
                          <a:effectLst/>
                        </a:rPr>
                        <a:t>L522</a:t>
                      </a:r>
                    </a:p>
                  </a:txBody>
                  <a:tcPr marL="14534" marR="14534" marT="9689" marB="9689"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946053222"/>
                  </a:ext>
                </a:extLst>
              </a:tr>
              <a:tr h="542604">
                <a:tc>
                  <a:txBody>
                    <a:bodyPr/>
                    <a:lstStyle/>
                    <a:p>
                      <a:pPr rtl="0" fontAlgn="b"/>
                      <a:r>
                        <a:rPr lang="sv-SE" sz="1100" dirty="0">
                          <a:effectLst/>
                        </a:rPr>
                        <a:t>02 Bolagsverket</a:t>
                      </a:r>
                    </a:p>
                  </a:txBody>
                  <a:tcPr marL="14534" marR="14534" marT="9689" marB="9689"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sv-SE" sz="1100" dirty="0">
                          <a:effectLst/>
                        </a:rPr>
                        <a:t>L522</a:t>
                      </a:r>
                    </a:p>
                  </a:txBody>
                  <a:tcPr marL="14534" marR="14534" marT="9689" marB="9689"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828829881"/>
                  </a:ext>
                </a:extLst>
              </a:tr>
              <a:tr h="891421">
                <a:tc>
                  <a:txBody>
                    <a:bodyPr/>
                    <a:lstStyle/>
                    <a:p>
                      <a:pPr rtl="0" fontAlgn="b"/>
                      <a:r>
                        <a:rPr lang="de-DE" sz="1100" b="0" dirty="0">
                          <a:effectLst/>
                          <a:latin typeface="arial" panose="020B0604020202020204" pitchFamily="34" charset="0"/>
                        </a:rPr>
                        <a:t>03 </a:t>
                      </a:r>
                      <a:r>
                        <a:rPr lang="de-DE" sz="1100" b="0" dirty="0" err="1">
                          <a:effectLst/>
                          <a:latin typeface="arial" panose="020B0604020202020204" pitchFamily="34" charset="0"/>
                        </a:rPr>
                        <a:t>Technichus</a:t>
                      </a:r>
                      <a:r>
                        <a:rPr lang="de-DE" sz="1100" b="0" dirty="0">
                          <a:effectLst/>
                          <a:latin typeface="arial" panose="020B0604020202020204" pitchFamily="34" charset="0"/>
                        </a:rPr>
                        <a:t> i MittSverige AB</a:t>
                      </a:r>
                    </a:p>
                  </a:txBody>
                  <a:tcPr marL="14534" marR="14534" marT="9689" marB="9689"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sv-SE" sz="1100" dirty="0">
                          <a:effectLst/>
                        </a:rPr>
                        <a:t>Tvätteriet Maker Space</a:t>
                      </a:r>
                    </a:p>
                  </a:txBody>
                  <a:tcPr marL="14534" marR="14534" marT="9689" marB="9689"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570637063"/>
                  </a:ext>
                </a:extLst>
              </a:tr>
              <a:tr h="717013">
                <a:tc>
                  <a:txBody>
                    <a:bodyPr/>
                    <a:lstStyle/>
                    <a:p>
                      <a:pPr rtl="0" fontAlgn="b"/>
                      <a:r>
                        <a:rPr lang="sv-SE" sz="1100" b="0">
                          <a:effectLst/>
                          <a:latin typeface="arial" panose="020B0604020202020204" pitchFamily="34" charset="0"/>
                        </a:rPr>
                        <a:t>04 Höga Kusten Teknikresurs AB</a:t>
                      </a:r>
                    </a:p>
                  </a:txBody>
                  <a:tcPr marL="14534" marR="14534" marT="9689" marB="9689"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sv-SE" sz="1100" dirty="0">
                          <a:effectLst/>
                        </a:rPr>
                        <a:t>Tvätteriet Maker Space</a:t>
                      </a:r>
                    </a:p>
                  </a:txBody>
                  <a:tcPr marL="14534" marR="14534" marT="9689" marB="9689"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946722765"/>
                  </a:ext>
                </a:extLst>
              </a:tr>
              <a:tr h="193787">
                <a:tc>
                  <a:txBody>
                    <a:bodyPr/>
                    <a:lstStyle/>
                    <a:p>
                      <a:pPr rtl="0" fontAlgn="b"/>
                      <a:r>
                        <a:rPr lang="sv-SE" sz="1100" b="0">
                          <a:effectLst/>
                          <a:latin typeface="arial" panose="020B0604020202020204" pitchFamily="34" charset="0"/>
                        </a:rPr>
                        <a:t>05 Atea</a:t>
                      </a:r>
                    </a:p>
                  </a:txBody>
                  <a:tcPr marL="14534" marR="14534" marT="9689" marB="9689"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sv-SE" sz="1100">
                          <a:effectLst/>
                        </a:rPr>
                        <a:t>L522</a:t>
                      </a:r>
                    </a:p>
                  </a:txBody>
                  <a:tcPr marL="14534" marR="14534" marT="9689" marB="9689"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853582228"/>
                  </a:ext>
                </a:extLst>
              </a:tr>
              <a:tr h="542604">
                <a:tc>
                  <a:txBody>
                    <a:bodyPr/>
                    <a:lstStyle/>
                    <a:p>
                      <a:pPr rtl="0" fontAlgn="b"/>
                      <a:r>
                        <a:rPr lang="sv-SE" sz="1100" b="0">
                          <a:effectLst/>
                          <a:latin typeface="arial" panose="020B0604020202020204" pitchFamily="34" charset="0"/>
                        </a:rPr>
                        <a:t>06 SPV</a:t>
                      </a:r>
                    </a:p>
                  </a:txBody>
                  <a:tcPr marL="14534" marR="14534" marT="9689" marB="9689"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sv-SE" sz="1100" dirty="0" err="1">
                          <a:effectLst/>
                        </a:rPr>
                        <a:t>Miun</a:t>
                      </a:r>
                      <a:r>
                        <a:rPr lang="sv-SE" sz="1100" dirty="0">
                          <a:effectLst/>
                        </a:rPr>
                        <a:t> Innovation, Grönborg </a:t>
                      </a:r>
                    </a:p>
                  </a:txBody>
                  <a:tcPr marL="14534" marR="14534" marT="9689" marB="9689"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067959904"/>
                  </a:ext>
                </a:extLst>
              </a:tr>
              <a:tr h="193787">
                <a:tc>
                  <a:txBody>
                    <a:bodyPr/>
                    <a:lstStyle/>
                    <a:p>
                      <a:pPr rtl="0" fontAlgn="b"/>
                      <a:r>
                        <a:rPr lang="sv-SE" sz="1100" b="0">
                          <a:effectLst/>
                          <a:latin typeface="arial" panose="020B0604020202020204" pitchFamily="34" charset="0"/>
                        </a:rPr>
                        <a:t>07 DIGG</a:t>
                      </a:r>
                    </a:p>
                  </a:txBody>
                  <a:tcPr marL="14534" marR="14534" marT="9689" marB="9689"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sv-SE" sz="1100" dirty="0">
                          <a:effectLst/>
                        </a:rPr>
                        <a:t>L207/L209 (Linux </a:t>
                      </a:r>
                      <a:r>
                        <a:rPr lang="sv-SE" sz="1100" dirty="0" err="1">
                          <a:effectLst/>
                        </a:rPr>
                        <a:t>labs</a:t>
                      </a:r>
                      <a:r>
                        <a:rPr lang="sv-SE" sz="1100" dirty="0">
                          <a:effectLst/>
                        </a:rPr>
                        <a:t>)*</a:t>
                      </a:r>
                    </a:p>
                  </a:txBody>
                  <a:tcPr marL="14534" marR="14534" marT="9689" marB="9689"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092051576"/>
                  </a:ext>
                </a:extLst>
              </a:tr>
              <a:tr h="368196">
                <a:tc>
                  <a:txBody>
                    <a:bodyPr/>
                    <a:lstStyle/>
                    <a:p>
                      <a:pPr rtl="0" fontAlgn="b"/>
                      <a:r>
                        <a:rPr lang="sv-SE" sz="1100" b="0">
                          <a:effectLst/>
                          <a:latin typeface="arial" panose="020B0604020202020204" pitchFamily="34" charset="0"/>
                        </a:rPr>
                        <a:t>08 Knightec</a:t>
                      </a:r>
                    </a:p>
                  </a:txBody>
                  <a:tcPr marL="14534" marR="14534" marT="9689" marB="9689"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sv-SE" sz="1100" dirty="0">
                          <a:effectLst/>
                        </a:rPr>
                        <a:t>L207/L209 (Linux </a:t>
                      </a:r>
                      <a:r>
                        <a:rPr lang="sv-SE" sz="1100" dirty="0" err="1">
                          <a:effectLst/>
                        </a:rPr>
                        <a:t>labs</a:t>
                      </a:r>
                      <a:r>
                        <a:rPr lang="sv-SE" sz="1100" dirty="0">
                          <a:effectLst/>
                        </a:rPr>
                        <a:t>)*</a:t>
                      </a:r>
                    </a:p>
                  </a:txBody>
                  <a:tcPr marL="14534" marR="14534" marT="9689" marB="9689"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2748369"/>
                  </a:ext>
                </a:extLst>
              </a:tr>
              <a:tr h="193787">
                <a:tc>
                  <a:txBody>
                    <a:bodyPr/>
                    <a:lstStyle/>
                    <a:p>
                      <a:pPr rtl="0" fontAlgn="b"/>
                      <a:r>
                        <a:rPr lang="sv-SE" sz="1100" b="0">
                          <a:effectLst/>
                          <a:latin typeface="arial" panose="020B0604020202020204" pitchFamily="34" charset="0"/>
                        </a:rPr>
                        <a:t>09 MIUN</a:t>
                      </a:r>
                    </a:p>
                  </a:txBody>
                  <a:tcPr marL="14534" marR="14534" marT="9689" marB="9689"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sv-SE" sz="1100" dirty="0">
                          <a:effectLst/>
                        </a:rPr>
                        <a:t>S241 (Master </a:t>
                      </a:r>
                      <a:r>
                        <a:rPr lang="sv-SE" sz="1100" dirty="0" err="1">
                          <a:effectLst/>
                        </a:rPr>
                        <a:t>room</a:t>
                      </a:r>
                      <a:r>
                        <a:rPr lang="sv-SE" sz="1100" dirty="0">
                          <a:effectLst/>
                        </a:rPr>
                        <a:t> </a:t>
                      </a:r>
                      <a:r>
                        <a:rPr lang="sv-SE" sz="1100" dirty="0" err="1">
                          <a:effectLst/>
                        </a:rPr>
                        <a:t>electronics</a:t>
                      </a:r>
                      <a:r>
                        <a:rPr lang="sv-SE" sz="1100" dirty="0">
                          <a:effectLst/>
                        </a:rPr>
                        <a:t>)</a:t>
                      </a:r>
                    </a:p>
                  </a:txBody>
                  <a:tcPr marL="14534" marR="14534" marT="9689" marB="9689"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634982592"/>
                  </a:ext>
                </a:extLst>
              </a:tr>
            </a:tbl>
          </a:graphicData>
        </a:graphic>
      </p:graphicFrame>
      <p:sp>
        <p:nvSpPr>
          <p:cNvPr id="6" name="textruta 5">
            <a:extLst>
              <a:ext uri="{FF2B5EF4-FFF2-40B4-BE49-F238E27FC236}">
                <a16:creationId xmlns:a16="http://schemas.microsoft.com/office/drawing/2014/main" id="{434A0E00-7BF5-4AC5-9CC2-BEA02A601BAE}"/>
              </a:ext>
            </a:extLst>
          </p:cNvPr>
          <p:cNvSpPr txBox="1"/>
          <p:nvPr/>
        </p:nvSpPr>
        <p:spPr>
          <a:xfrm>
            <a:off x="760144" y="5121289"/>
            <a:ext cx="6060105" cy="1038746"/>
          </a:xfrm>
          <a:prstGeom prst="rect">
            <a:avLst/>
          </a:prstGeom>
          <a:noFill/>
        </p:spPr>
        <p:txBody>
          <a:bodyPr wrap="square">
            <a:spAutoFit/>
          </a:bodyPr>
          <a:lstStyle/>
          <a:p>
            <a:pPr marL="0" indent="0">
              <a:spcBef>
                <a:spcPts val="900"/>
              </a:spcBef>
              <a:buFont typeface="Arial" pitchFamily="34" charset="0"/>
              <a:buNone/>
            </a:pPr>
            <a:r>
              <a:rPr lang="en-US" sz="1800" dirty="0"/>
              <a:t>*) When room not schedule</a:t>
            </a:r>
            <a:br>
              <a:rPr lang="en-US" sz="1800" dirty="0"/>
            </a:br>
            <a:r>
              <a:rPr lang="en-US" sz="1800" dirty="0"/>
              <a:t>**) You need key. Wait until verified by Magnus.</a:t>
            </a:r>
          </a:p>
          <a:p>
            <a:pPr marL="0" indent="0">
              <a:spcBef>
                <a:spcPts val="900"/>
              </a:spcBef>
              <a:buFont typeface="Arial" pitchFamily="34" charset="0"/>
              <a:buNone/>
            </a:pPr>
            <a:r>
              <a:rPr lang="en-US" dirty="0"/>
              <a:t>Perhaps some of the companies will offer a room</a:t>
            </a:r>
            <a:endParaRPr lang="de-DE" sz="1800" dirty="0"/>
          </a:p>
        </p:txBody>
      </p:sp>
    </p:spTree>
    <p:extLst>
      <p:ext uri="{BB962C8B-B14F-4D97-AF65-F5344CB8AC3E}">
        <p14:creationId xmlns:p14="http://schemas.microsoft.com/office/powerpoint/2010/main" val="2225931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470747" y="935494"/>
            <a:ext cx="7912894" cy="652145"/>
          </a:xfrm>
        </p:spPr>
        <p:txBody>
          <a:bodyPr/>
          <a:lstStyle/>
          <a:p>
            <a:r>
              <a:rPr lang="sv-SE" sz="2800" dirty="0"/>
              <a:t>Learning </a:t>
            </a:r>
            <a:r>
              <a:rPr lang="sv-SE" sz="2800" dirty="0" err="1"/>
              <a:t>outcomes</a:t>
            </a:r>
            <a:endParaRPr lang="sv-SE" sz="2800" dirty="0"/>
          </a:p>
        </p:txBody>
      </p:sp>
      <p:sp>
        <p:nvSpPr>
          <p:cNvPr id="3" name="Platshållare för innehåll 2"/>
          <p:cNvSpPr>
            <a:spLocks noGrp="1"/>
          </p:cNvSpPr>
          <p:nvPr>
            <p:ph idx="1"/>
          </p:nvPr>
        </p:nvSpPr>
        <p:spPr>
          <a:xfrm>
            <a:off x="470747" y="1587639"/>
            <a:ext cx="8229600" cy="4525963"/>
          </a:xfrm>
        </p:spPr>
        <p:txBody>
          <a:bodyPr/>
          <a:lstStyle/>
          <a:p>
            <a:pPr>
              <a:spcBef>
                <a:spcPts val="900"/>
              </a:spcBef>
              <a:buNone/>
            </a:pPr>
            <a:r>
              <a:rPr lang="sv-SE" sz="1600" dirty="0" err="1"/>
              <a:t>See</a:t>
            </a:r>
            <a:r>
              <a:rPr lang="sv-SE" sz="1600" dirty="0"/>
              <a:t> </a:t>
            </a:r>
            <a:r>
              <a:rPr lang="sv-SE" sz="1600" dirty="0" err="1"/>
              <a:t>your</a:t>
            </a:r>
            <a:r>
              <a:rPr lang="sv-SE" sz="1600" dirty="0"/>
              <a:t> </a:t>
            </a:r>
            <a:r>
              <a:rPr lang="sv-SE" sz="1600" dirty="0" err="1"/>
              <a:t>curricula</a:t>
            </a:r>
            <a:r>
              <a:rPr lang="sv-SE" sz="1600" dirty="0"/>
              <a:t> for </a:t>
            </a:r>
            <a:r>
              <a:rPr lang="sv-SE" sz="1600" dirty="0" err="1"/>
              <a:t>each</a:t>
            </a:r>
            <a:r>
              <a:rPr lang="sv-SE" sz="1600" dirty="0"/>
              <a:t> </a:t>
            </a:r>
            <a:r>
              <a:rPr lang="sv-SE" sz="1600" dirty="0" err="1"/>
              <a:t>of</a:t>
            </a:r>
            <a:r>
              <a:rPr lang="sv-SE" sz="1600" dirty="0"/>
              <a:t> the different </a:t>
            </a:r>
            <a:r>
              <a:rPr lang="sv-SE" sz="1600" dirty="0" err="1"/>
              <a:t>courses</a:t>
            </a:r>
            <a:r>
              <a:rPr lang="sv-SE" sz="1600" dirty="0"/>
              <a:t>. In Swedish:</a:t>
            </a:r>
          </a:p>
          <a:p>
            <a:pPr>
              <a:spcBef>
                <a:spcPts val="900"/>
              </a:spcBef>
              <a:buNone/>
            </a:pPr>
            <a:r>
              <a:rPr lang="sv-SE" sz="1600" dirty="0"/>
              <a:t>Den studerande skall efter kursen kunna:</a:t>
            </a:r>
          </a:p>
          <a:p>
            <a:pPr>
              <a:spcBef>
                <a:spcPts val="900"/>
              </a:spcBef>
            </a:pPr>
            <a:r>
              <a:rPr lang="sv-SE" sz="1600" dirty="0"/>
              <a:t>- utföra </a:t>
            </a:r>
            <a:r>
              <a:rPr lang="sv-SE" sz="1600" i="1" dirty="0"/>
              <a:t>kravfångst</a:t>
            </a:r>
            <a:r>
              <a:rPr lang="sv-SE" sz="1600" dirty="0"/>
              <a:t>;</a:t>
            </a:r>
          </a:p>
          <a:p>
            <a:pPr>
              <a:spcBef>
                <a:spcPts val="900"/>
              </a:spcBef>
            </a:pPr>
            <a:r>
              <a:rPr lang="sv-SE" sz="1600" dirty="0"/>
              <a:t>- föreslå och utveckla produkter eller tjänster utifrån </a:t>
            </a:r>
            <a:r>
              <a:rPr lang="sv-SE" sz="1600" i="1" dirty="0"/>
              <a:t>användares behov och förutsättningar</a:t>
            </a:r>
            <a:r>
              <a:rPr lang="sv-SE" sz="1600" dirty="0"/>
              <a:t>;</a:t>
            </a:r>
          </a:p>
          <a:p>
            <a:pPr>
              <a:spcBef>
                <a:spcPts val="900"/>
              </a:spcBef>
            </a:pPr>
            <a:r>
              <a:rPr lang="sv-SE" sz="1600" dirty="0"/>
              <a:t>- </a:t>
            </a:r>
            <a:r>
              <a:rPr lang="sv-SE" sz="1600" i="1" dirty="0"/>
              <a:t>utforma produkter </a:t>
            </a:r>
            <a:r>
              <a:rPr lang="sv-SE" sz="1600" dirty="0"/>
              <a:t>med hänsyn till relevanta </a:t>
            </a:r>
            <a:r>
              <a:rPr lang="sv-SE" sz="1600" i="1" dirty="0"/>
              <a:t>samhälleliga och etiska aspekter</a:t>
            </a:r>
            <a:r>
              <a:rPr lang="sv-SE" sz="1600" dirty="0"/>
              <a:t>;</a:t>
            </a:r>
          </a:p>
          <a:p>
            <a:pPr>
              <a:spcBef>
                <a:spcPts val="900"/>
              </a:spcBef>
            </a:pPr>
            <a:r>
              <a:rPr lang="sv-SE" sz="1600" dirty="0"/>
              <a:t>- planera och driva projekt enligt en </a:t>
            </a:r>
            <a:r>
              <a:rPr lang="sv-SE" sz="1600" dirty="0" err="1"/>
              <a:t>agil</a:t>
            </a:r>
            <a:r>
              <a:rPr lang="sv-SE" sz="1600" dirty="0"/>
              <a:t> </a:t>
            </a:r>
            <a:r>
              <a:rPr lang="sv-SE" sz="1600" i="1" dirty="0"/>
              <a:t>projektstyrningsmodell</a:t>
            </a:r>
            <a:r>
              <a:rPr lang="sv-SE" sz="1600" dirty="0"/>
              <a:t>;</a:t>
            </a:r>
          </a:p>
          <a:p>
            <a:pPr>
              <a:spcBef>
                <a:spcPts val="900"/>
              </a:spcBef>
            </a:pPr>
            <a:r>
              <a:rPr lang="sv-SE" sz="1600" dirty="0"/>
              <a:t>-</a:t>
            </a:r>
            <a:r>
              <a:rPr lang="sv-SE" sz="1600" b="1" dirty="0"/>
              <a:t> Datateknik: </a:t>
            </a:r>
            <a:r>
              <a:rPr lang="sv-SE" sz="1600" dirty="0"/>
              <a:t>välja och följa adekvat </a:t>
            </a:r>
            <a:r>
              <a:rPr lang="sv-SE" sz="1600" i="1" dirty="0"/>
              <a:t>metod för testdriven och </a:t>
            </a:r>
            <a:r>
              <a:rPr lang="sv-SE" sz="1600" i="1" dirty="0" err="1"/>
              <a:t>agil</a:t>
            </a:r>
            <a:r>
              <a:rPr lang="sv-SE" sz="1600" i="1" dirty="0"/>
              <a:t> systemutveckling</a:t>
            </a:r>
            <a:r>
              <a:rPr lang="sv-SE" sz="1600" dirty="0"/>
              <a:t>;</a:t>
            </a:r>
          </a:p>
          <a:p>
            <a:pPr>
              <a:spcBef>
                <a:spcPts val="900"/>
              </a:spcBef>
            </a:pPr>
            <a:r>
              <a:rPr lang="sv-SE" sz="1600" dirty="0"/>
              <a:t>- </a:t>
            </a:r>
            <a:r>
              <a:rPr lang="sv-SE" sz="1600" b="1" dirty="0" err="1"/>
              <a:t>Ind.ek</a:t>
            </a:r>
            <a:r>
              <a:rPr lang="sv-SE" sz="1600" b="1" dirty="0"/>
              <a:t>: </a:t>
            </a:r>
            <a:r>
              <a:rPr lang="sv-SE" sz="1600" dirty="0"/>
              <a:t>förmåga att föreslå produkter och utveckla tjänster utifrån ett affärsmässigt fokus</a:t>
            </a:r>
          </a:p>
          <a:p>
            <a:pPr>
              <a:spcBef>
                <a:spcPts val="900"/>
              </a:spcBef>
            </a:pPr>
            <a:r>
              <a:rPr lang="sv-SE" sz="1600" i="1" dirty="0"/>
              <a:t>samverka</a:t>
            </a:r>
            <a:r>
              <a:rPr lang="sv-SE" sz="1600" dirty="0"/>
              <a:t> med personer med andra kompetensprofiler;</a:t>
            </a:r>
          </a:p>
          <a:p>
            <a:pPr>
              <a:spcBef>
                <a:spcPts val="900"/>
              </a:spcBef>
            </a:pPr>
            <a:r>
              <a:rPr lang="sv-SE" sz="1600" dirty="0"/>
              <a:t>- tillämpa kunskaper från </a:t>
            </a:r>
            <a:r>
              <a:rPr lang="sv-SE" sz="1600" i="1" dirty="0"/>
              <a:t>tidigare kurser </a:t>
            </a:r>
            <a:r>
              <a:rPr lang="sv-SE" sz="1600" dirty="0"/>
              <a:t>i ämnet, bland annat på avancerad nivå, på ett arbetslivsnära problem;</a:t>
            </a:r>
          </a:p>
          <a:p>
            <a:pPr>
              <a:spcBef>
                <a:spcPts val="900"/>
              </a:spcBef>
            </a:pPr>
            <a:r>
              <a:rPr lang="sv-SE" sz="1600" dirty="0"/>
              <a:t>- </a:t>
            </a:r>
            <a:r>
              <a:rPr lang="sv-SE" sz="1600" i="1" dirty="0"/>
              <a:t>kommunicera</a:t>
            </a:r>
            <a:r>
              <a:rPr lang="sv-SE" sz="1600" dirty="0"/>
              <a:t> sin produktidé muntligen och skriftligen.</a:t>
            </a:r>
          </a:p>
          <a:p>
            <a:pPr>
              <a:spcBef>
                <a:spcPts val="900"/>
              </a:spcBef>
            </a:pPr>
            <a:endParaRPr lang="sv-SE" sz="1600" dirty="0"/>
          </a:p>
        </p:txBody>
      </p:sp>
    </p:spTree>
    <p:extLst>
      <p:ext uri="{BB962C8B-B14F-4D97-AF65-F5344CB8AC3E}">
        <p14:creationId xmlns:p14="http://schemas.microsoft.com/office/powerpoint/2010/main" val="1551373999"/>
      </p:ext>
    </p:extLst>
  </p:cSld>
  <p:clrMapOvr>
    <a:masterClrMapping/>
  </p:clrMapOvr>
  <p:transition/>
</p:sld>
</file>

<file path=ppt/theme/theme1.xml><?xml version="1.0" encoding="utf-8"?>
<a:theme xmlns:a="http://schemas.openxmlformats.org/drawingml/2006/main" name="Office-tema">
  <a:themeElements>
    <a:clrScheme name="Mittuniversitetet">
      <a:dk1>
        <a:sysClr val="windowText" lastClr="000000"/>
      </a:dk1>
      <a:lt1>
        <a:sysClr val="window" lastClr="FFFFFF"/>
      </a:lt1>
      <a:dk2>
        <a:srgbClr val="44546A"/>
      </a:dk2>
      <a:lt2>
        <a:srgbClr val="E7E6E6"/>
      </a:lt2>
      <a:accent1>
        <a:srgbClr val="005CB9"/>
      </a:accent1>
      <a:accent2>
        <a:srgbClr val="00BFD6"/>
      </a:accent2>
      <a:accent3>
        <a:srgbClr val="007934"/>
      </a:accent3>
      <a:accent4>
        <a:srgbClr val="3FAE2A"/>
      </a:accent4>
      <a:accent5>
        <a:srgbClr val="706259"/>
      </a:accent5>
      <a:accent6>
        <a:srgbClr val="AEA299"/>
      </a:accent6>
      <a:hlink>
        <a:srgbClr val="0563C1"/>
      </a:hlink>
      <a:folHlink>
        <a:srgbClr val="954F72"/>
      </a:folHlink>
    </a:clrScheme>
    <a:fontScheme name="PP Mittuniversitete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un 4.3.potx" id="{8F3FC1D8-8ABA-4065-817F-63B692C15C5D}" vid="{56A02F80-A189-4007-8E48-72E76F2AE832}"/>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Office-tema</Template>
  <TotalTime>9266</TotalTime>
  <Words>3719</Words>
  <Application>Microsoft Office PowerPoint</Application>
  <PresentationFormat>Bildspel på skärmen (4:3)</PresentationFormat>
  <Paragraphs>329</Paragraphs>
  <Slides>41</Slides>
  <Notes>27</Notes>
  <HiddenSlides>1</HiddenSlides>
  <MMClips>0</MMClips>
  <ScaleCrop>false</ScaleCrop>
  <HeadingPairs>
    <vt:vector size="6" baseType="variant">
      <vt:variant>
        <vt:lpstr>Använt teckensnitt</vt:lpstr>
      </vt:variant>
      <vt:variant>
        <vt:i4>5</vt:i4>
      </vt:variant>
      <vt:variant>
        <vt:lpstr>Tema</vt:lpstr>
      </vt:variant>
      <vt:variant>
        <vt:i4>1</vt:i4>
      </vt:variant>
      <vt:variant>
        <vt:lpstr>Bildrubriker</vt:lpstr>
      </vt:variant>
      <vt:variant>
        <vt:i4>41</vt:i4>
      </vt:variant>
    </vt:vector>
  </HeadingPairs>
  <TitlesOfParts>
    <vt:vector size="47" baseType="lpstr">
      <vt:lpstr>Arial</vt:lpstr>
      <vt:lpstr>Arial</vt:lpstr>
      <vt:lpstr>Calibri</vt:lpstr>
      <vt:lpstr>Gill Sans</vt:lpstr>
      <vt:lpstr>Times New Roman</vt:lpstr>
      <vt:lpstr>Office-tema</vt:lpstr>
      <vt:lpstr>PROJECT BASED PRODUCT DEVELOPMENT, 15 ECTS</vt:lpstr>
      <vt:lpstr>SIMS - Student Innovation Mid Sweden</vt:lpstr>
      <vt:lpstr>PowerPoint-presentation</vt:lpstr>
      <vt:lpstr>PowerPoint-presentation</vt:lpstr>
      <vt:lpstr>Plan for Week 35 (first week)</vt:lpstr>
      <vt:lpstr>Student Background</vt:lpstr>
      <vt:lpstr>This year’s projects</vt:lpstr>
      <vt:lpstr>Rooms (Preliminary) </vt:lpstr>
      <vt:lpstr>Learning outcomes</vt:lpstr>
      <vt:lpstr>Student roles</vt:lpstr>
      <vt:lpstr>Exampels of subject-specific requirements</vt:lpstr>
      <vt:lpstr>Course organization</vt:lpstr>
      <vt:lpstr>Mandatory attendance</vt:lpstr>
      <vt:lpstr>Project risks</vt:lpstr>
      <vt:lpstr>Deliverables every 2nd week (see schedule)</vt:lpstr>
      <vt:lpstr>Oral presentations</vt:lpstr>
      <vt:lpstr>PowerPoint-presentation</vt:lpstr>
      <vt:lpstr>PowerPoint-presentation</vt:lpstr>
      <vt:lpstr>Oral presentations</vt:lpstr>
      <vt:lpstr>Individual reflections</vt:lpstr>
      <vt:lpstr>Company meetings</vt:lpstr>
      <vt:lpstr>Grading</vt:lpstr>
      <vt:lpstr>Project report</vt:lpstr>
      <vt:lpstr>Week 35 (First course week)</vt:lpstr>
      <vt:lpstr>Week 36 (Second course week)</vt:lpstr>
      <vt:lpstr>Week 36-37: Innovation coaching</vt:lpstr>
      <vt:lpstr>Week 37: Project plan</vt:lpstr>
      <vt:lpstr>Week 38: First sprint demo</vt:lpstr>
      <vt:lpstr>PowerPoint-presentation</vt:lpstr>
      <vt:lpstr>Week 45 and 46</vt:lpstr>
      <vt:lpstr>Problem identification: The SPIN method</vt:lpstr>
      <vt:lpstr>Identify stake-holders</vt:lpstr>
      <vt:lpstr>Use-case  diagram</vt:lpstr>
      <vt:lpstr>Intellectual property agreement (IPR)</vt:lpstr>
      <vt:lpstr>PowerPoint-presentation</vt:lpstr>
      <vt:lpstr>Three options</vt:lpstr>
      <vt:lpstr>Open source licenses</vt:lpstr>
      <vt:lpstr>EXAMPLE OF THESES PROJECT IPR</vt:lpstr>
      <vt:lpstr>PowerPoint-presentation</vt:lpstr>
      <vt:lpstr>IPR template</vt:lpstr>
      <vt:lpstr>Discuss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PowerPoint-presentation</dc:title>
  <dc:creator>Sällvin Lisa</dc:creator>
  <cp:lastModifiedBy>Eriksson, Magnus</cp:lastModifiedBy>
  <cp:revision>51</cp:revision>
  <cp:lastPrinted>2019-09-03T09:52:05Z</cp:lastPrinted>
  <dcterms:created xsi:type="dcterms:W3CDTF">2019-08-30T08:12:53Z</dcterms:created>
  <dcterms:modified xsi:type="dcterms:W3CDTF">2022-09-01T07:59:32Z</dcterms:modified>
</cp:coreProperties>
</file>